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Garet ExtraBold" charset="1" panose="00000000000000000000"/>
      <p:regular r:id="rId29"/>
    </p:embeddedFont>
    <p:embeddedFont>
      <p:font typeface="Nunito" charset="1" panose="00000500000000000000"/>
      <p:regular r:id="rId30"/>
    </p:embeddedFont>
    <p:embeddedFont>
      <p:font typeface="Canva Sans" charset="1" panose="020B0503030501040103"/>
      <p:regular r:id="rId34"/>
    </p:embeddedFont>
    <p:embeddedFont>
      <p:font typeface="Nunito Bold" charset="1" panose="00000800000000000000"/>
      <p:regular r:id="rId35"/>
    </p:embeddedFont>
    <p:embeddedFont>
      <p:font typeface="Arimo" charset="1" panose="020B0604020202020204"/>
      <p:regular r:id="rId46"/>
    </p:embeddedFont>
    <p:embeddedFont>
      <p:font typeface="Canva Sans Bold" charset="1" panose="020B0803030501040103"/>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fonts/font34.fntdata" Type="http://schemas.openxmlformats.org/officeDocument/2006/relationships/font"/><Relationship Id="rId35" Target="fonts/font35.fntdata" Type="http://schemas.openxmlformats.org/officeDocument/2006/relationships/font"/><Relationship Id="rId36" Target="notesSlides/notesSlide2.xml" Type="http://schemas.openxmlformats.org/officeDocument/2006/relationships/notesSlide"/><Relationship Id="rId37" Target="notesSlides/notesSlide3.xml" Type="http://schemas.openxmlformats.org/officeDocument/2006/relationships/notesSlide"/><Relationship Id="rId38" Target="notesSlides/notesSlide4.xml" Type="http://schemas.openxmlformats.org/officeDocument/2006/relationships/notesSlide"/><Relationship Id="rId39" Target="notesSlides/notesSlide5.xml" Type="http://schemas.openxmlformats.org/officeDocument/2006/relationships/notesSlide"/><Relationship Id="rId4" Target="theme/theme1.xml" Type="http://schemas.openxmlformats.org/officeDocument/2006/relationships/theme"/><Relationship Id="rId40" Target="notesSlides/notesSlide6.xml" Type="http://schemas.openxmlformats.org/officeDocument/2006/relationships/notesSlide"/><Relationship Id="rId41" Target="notesSlides/notesSlide7.xml" Type="http://schemas.openxmlformats.org/officeDocument/2006/relationships/notesSlide"/><Relationship Id="rId42" Target="notesSlides/notesSlide8.xml" Type="http://schemas.openxmlformats.org/officeDocument/2006/relationships/notesSlide"/><Relationship Id="rId43" Target="notesSlides/notesSlide9.xml" Type="http://schemas.openxmlformats.org/officeDocument/2006/relationships/notesSlide"/><Relationship Id="rId44" Target="notesSlides/notesSlide10.xml" Type="http://schemas.openxmlformats.org/officeDocument/2006/relationships/notesSlide"/><Relationship Id="rId45" Target="notesSlides/notesSlide11.xml" Type="http://schemas.openxmlformats.org/officeDocument/2006/relationships/notesSlide"/><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initial approach to feature selection was based on statistical correlation. We began by computing a correlation matrix and identifying variables that had a correlation higher than 0.85. The idea was that if two variables are highly correlated, then they would be dropped as they essentially provide the same information, which could lead to overfitting or distortions in the model. After filtering out these high-correlation features, we reintroduced five selected variables . </a:t>
            </a:r>
          </a:p>
          <a:p>
            <a:r>
              <a:rPr lang="en-US"/>
              <a:t/>
            </a:r>
          </a:p>
          <a:p>
            <a:r>
              <a:rPr lang="en-US"/>
              <a:t/>
            </a:r>
          </a:p>
          <a:p>
            <a:r>
              <a:rPr lang="en-US"/>
              <a:t/>
            </a:r>
          </a:p>
          <a:p>
            <a:r>
              <a:rPr lang="en-US"/>
              <a:t>While our previous methodology helped reduce multicollinearity and overfitting, it also introduced some unintended problems. By strictly removing variables with correlations above 0.85, we overlooked key economic indicators that, while correlated, still carried distinct predictive value. </a:t>
            </a:r>
          </a:p>
          <a:p>
            <a:r>
              <a:rPr lang="en-US"/>
              <a:t/>
            </a:r>
          </a:p>
          <a:p>
            <a:r>
              <a:rPr lang="en-US"/>
              <a:t>Certain economic indicators are naturally derived from one another. Industrial Production and Consumption, for example, often have overlapping components. Instead of eliminating one entirely, a better approach would be to analyze which specific aspects of each variable contribute meaningfully to predictions. Otherwise, we risk throwing away useful information."</a:t>
            </a:r>
          </a:p>
          <a:p>
            <a:r>
              <a:rPr lang="en-US"/>
              <a:t/>
            </a:r>
          </a:p>
          <a:p>
            <a:r>
              <a:rPr lang="en-US"/>
              <a:t>"In short, relying purely on correlation thresholds led us to remove too many important economic indicators. To improve our approach, we need to incorporate more economic reasoning and utilise our domain knowledge to handpick the variables alongside statistical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M2</a:t>
            </a:r>
          </a:p>
          <a:p>
            <a:r>
              <a:rPr lang="en-US"/>
              <a:t>When the Federal Reserve increases M2 (e.g., by lowering rates), it encourages borrowing and spending—often boosting the economy before growth is visible.</a:t>
            </a:r>
          </a:p>
          <a:p>
            <a:r>
              <a:rPr lang="en-US"/>
              <a:t>Consumer &amp; Business Behavior:</a:t>
            </a:r>
          </a:p>
          <a:p>
            <a:r>
              <a:rPr lang="en-US"/>
              <a:t/>
            </a:r>
          </a:p>
          <a:p>
            <a:r>
              <a:rPr lang="en-US"/>
              <a:t>Higher M2 means more money in checking/savings accounts and money market funds, increasing spending and investment capacity.</a:t>
            </a:r>
          </a:p>
          <a:p>
            <a:r>
              <a:rPr lang="en-US"/>
              <a:t>A slowdown in M2 growth can signal tightening liquidity, leading to reduced spending and a potential economic slowdown.</a:t>
            </a:r>
          </a:p>
          <a:p>
            <a:r>
              <a:rPr lang="en-US"/>
              <a:t/>
            </a:r>
          </a:p>
          <a:p>
            <a:r>
              <a:rPr lang="en-US"/>
              <a:t>s&amp;P</a:t>
            </a:r>
          </a:p>
          <a:p>
            <a:r>
              <a:rPr lang="en-US"/>
              <a:t>Stock prices are based on anticipated corporate earnings, which depend on future economic conditions.</a:t>
            </a:r>
          </a:p>
          <a:p>
            <a:r>
              <a:rPr lang="en-US"/>
              <a:t>Investors adjust stock prices in response to expected changes in GDP growth, interest rates, and consumer demand.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instead of using ARIMA and VAR, we used ARIMA and ADL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initial approach to feature selection was based on statistical correlation. We began by computing a correlation matrix and identifying variables that had a correlation higher than 0.85. The idea was that if two variables are highly correlated, then they would be dropped as they essentially provide the same information, which could lead to overfitting or distortions in the model. After filtering out these high-correlation features, we reintroduced five handselected variables . </a:t>
            </a:r>
          </a:p>
          <a:p>
            <a:r>
              <a:rPr lang="en-US"/>
              <a:t/>
            </a:r>
          </a:p>
          <a:p>
            <a:r>
              <a:rPr lang="en-US"/>
              <a:t/>
            </a:r>
          </a:p>
          <a:p>
            <a:r>
              <a:rPr lang="en-US"/>
              <a:t/>
            </a:r>
          </a:p>
          <a:p>
            <a:r>
              <a:rPr lang="en-US"/>
              <a:t>While our previous methodology helped reduce multicollinearity and overfitting, it also introduced some unintended problems. By strictly removing variables with correlations above 0.85, we overlooked key economic indicators that, while correlated, still carried distinct predictive value. </a:t>
            </a:r>
          </a:p>
          <a:p>
            <a:r>
              <a:rPr lang="en-US"/>
              <a:t/>
            </a:r>
          </a:p>
          <a:p>
            <a:r>
              <a:rPr lang="en-US"/>
              <a:t>Certain economic indicators are naturally derived from one another. Industrial Production and Consumption, for example, often have overlapping components. Instead of eliminating one entirely, a better approach would be to analyze which specific aspects of each variable contribute meaningfully to predictions. Otherwise, we risk throwing away useful information."</a:t>
            </a:r>
          </a:p>
          <a:p>
            <a:r>
              <a:rPr lang="en-US"/>
              <a:t/>
            </a:r>
          </a:p>
          <a:p>
            <a:r>
              <a:rPr lang="en-US"/>
              <a:t>"In short, relying purely on correlation thresholds led us to remove too many important economic indicators. To improve our approach, we need to incorporate more economic reasoning and utilise our domain knowledge to handpick the variables alongside statistical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"To address the limitations of our previous approach, we are shifting to a more informed and selective feature selection process based on economic domain knowledge. Instead of relying solely on correlation thresholds, we will carefully handpick variables using insights from EC2102 and other relevant sources."</a:t>
            </a:r>
          </a:p>
          <a:p>
            <a:r>
              <a:rPr lang="en-US"/>
              <a:t/>
            </a:r>
          </a:p>
          <a:p>
            <a:r>
              <a:rPr lang="en-US"/>
              <a:t>"One key improvement is prioritizing leading indicators—variables that change before the economy as a whole begins to shift. These indicators give us early signals of economic trends, making them highly valuable for prediction. In contrast, lagging indicators like unemployment and inflation, while important for economic analysis, tend to react after economic changes have already occurred. As a result, they are less useful for predictive modeling."</a:t>
            </a:r>
          </a:p>
          <a:p>
            <a:r>
              <a:rPr lang="en-US"/>
              <a:t/>
            </a:r>
          </a:p>
          <a:p>
            <a:r>
              <a:rPr lang="en-US"/>
              <a:t>"Another important change is focusing on GDP through its composite functions. Instead of using GDP as a single aggregate measure, we will analyze its key components—consumption, investment, government spending, and net exports. This allows us to better capture the underlying drivers of economic activity rather than treating GDP as a black-box variable."</a:t>
            </a:r>
          </a:p>
          <a:p>
            <a:r>
              <a:rPr lang="en-US"/>
              <a:t/>
            </a:r>
          </a:p>
          <a:p>
            <a:r>
              <a:rPr lang="en-US"/>
              <a:t>"By incorporating economic reasoning into our feature selection, we ensure that our model reflects real-world economic dynamics more accurately, improving both its predictive power and interpretability."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
            </a:r>
          </a:p>
          <a:p>
            <a:r>
              <a:rPr lang="en-US"/>
              <a:t/>
            </a:r>
          </a:p>
          <a:p>
            <a:r>
              <a:rPr lang="en-US"/>
              <a:t/>
            </a:r>
          </a:p>
          <a:p>
            <a:r>
              <a:rPr lang="en-US"/>
              <a:t>"When analyzing economic downturns, one of the most important components of GDP to examine is consumption. However, total consumption expenditure includes a vast range of spending categories, making it crucial to identify which portions provide the best predictive insights. Instead of using total consumption as a single variable, we would instead break down total consumption expenditure into two broad categories: Goods and Services. Goods are further divided into Durable Goods—items that last over time, like cars and furniture—and Non-Durable Goods, which are consumed quickly, such as gasoline and food. Similarly, Services include essential spending like healthcare and utilities, as well as discretionary spending like recreational services."</a:t>
            </a:r>
          </a:p>
          <a:p>
            <a:r>
              <a:rPr lang="en-US"/>
              <a:t/>
            </a:r>
          </a:p>
          <a:p>
            <a:r>
              <a:rPr lang="en-US"/>
              <a:t/>
            </a:r>
          </a:p>
          <a:p>
            <a:r>
              <a:rPr lang="en-US"/>
              <a:t>"This structured approach allows us to make more precise predictions by focusing on the most responsive segments of consumer spending rather than relying on broad, aggregated measures."</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 all consumption categories react to economic downturns in the same way. Some spending areas decline sharply, making them strong early indicators of economic trouble, while others remain stable, making them weaker predictors. By distinguishing between these, we can focus on the most relevant variables for our model."</a:t>
            </a:r>
          </a:p>
          <a:p>
            <a:r>
              <a:rPr lang="en-US"/>
              <a:t/>
            </a:r>
          </a:p>
          <a:p>
            <a:r>
              <a:rPr lang="en-US"/>
              <a:t>"Durable goods, such as cars, appliances, and furniture, require significant financial commitment. During periods of economic uncertainty, consumers tend to delay or cancel these purchases first, making this a strong leading indicator. Specifically, spending on recreational goods and vehicles is highly discretionary, meaning it drops quickly when consumer confidence weakens."</a:t>
            </a:r>
          </a:p>
          <a:p>
            <a:r>
              <a:rPr lang="en-US"/>
              <a:t/>
            </a:r>
          </a:p>
          <a:p>
            <a:r>
              <a:rPr lang="en-US"/>
              <a:t/>
            </a:r>
          </a:p>
          <a:p>
            <a:r>
              <a:rPr lang="en-US"/>
              <a:t>"Similarly, spending on recreational activities, dining out, and travel declines during downturns. These services are not essential, so households cut back on them as they adjust their budgets. A slowdown in these sectors is often an early sign of reduced consumer spending power and economic distress."</a:t>
            </a:r>
          </a:p>
          <a:p>
            <a:r>
              <a:rPr lang="en-US"/>
              <a:t/>
            </a:r>
          </a:p>
          <a:p>
            <a:r>
              <a:rPr lang="en-US"/>
              <a:t/>
            </a:r>
          </a:p>
          <a:p>
            <a:r>
              <a:rPr lang="en-US"/>
              <a:t>"On the other hand, spending on essential services such as housing, utilities, and healthcare is relatively inelastic. Regardless of economic conditions, people still need to pay rent, electricity bills, and medical expenses. Because these expenditures remain stable even during downturns, they are weak predictors of economic slowdowns."</a:t>
            </a:r>
          </a:p>
          <a:p>
            <a:r>
              <a:rPr lang="en-US"/>
              <a:t>"By focusing on strong indicators like durable goods and discretionary services, we can better detect early signs of economic downturns and improve the predictive accuracy of our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"Consumer spending makes up approximately 70% of GDP, making it a crucial driver of economic growth. One of the best ways to anticipate changes in spending behavior is through the University of Michigan Consumer Sentiment Index, which measures how confident households feel about their financial situation and the broader economy."</a:t>
            </a:r>
          </a:p>
          <a:p>
            <a:r>
              <a:rPr lang="en-US"/>
              <a:t/>
            </a:r>
          </a:p>
          <a:p>
            <a:r>
              <a:rPr lang="en-US"/>
              <a:t>"When consumer sentiment drops, it often signals that households are becoming more cautious. As a result, they cut back on discretionary spending—particularly on non-essential goods and services like dining out, travel, and entertainment. This reduction in spending slows overall economic growth, making consumer sentiment a valuable leading indicator."</a:t>
            </a:r>
          </a:p>
          <a:p>
            <a:r>
              <a:rPr lang="en-US"/>
              <a:t/>
            </a:r>
          </a:p>
          <a:p>
            <a:r>
              <a:rPr lang="en-US"/>
              <a:t>"One of the most predictive components is the ‘Buying Conditions for Durable Goods’ measure. Durable goods, such as cars, appliances, and furniture, require significant financial commitment. During periods of uncertainty, consumers often delay these big-ticket purchases, causing a noticeable drop in demand. Since durable goods spending is highly sensitive to economic conditions, tracking consumer sentiment in this area provides an early warning sign of potential downturns."</a:t>
            </a:r>
          </a:p>
          <a:p>
            <a:r>
              <a:rPr lang="en-US"/>
              <a:t/>
            </a:r>
          </a:p>
          <a:p>
            <a:r>
              <a:rPr lang="en-US"/>
              <a:t>"By incorporating consumer sentiment data, we can enhance our ability to forecast shifts in consumption trends and economic activity."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next component of GDP is investment.</a:t>
            </a:r>
          </a:p>
          <a:p>
            <a:r>
              <a:rPr lang="en-US"/>
              <a:t/>
            </a:r>
          </a:p>
          <a:p>
            <a:r>
              <a:rPr lang="en-US"/>
              <a:t/>
            </a:r>
          </a:p>
          <a:p>
            <a:r>
              <a:rPr lang="en-US"/>
              <a:t>, Real Gross Private Domestic Investment is another critical driver of economic activity. It reflects overall investor confidence in future growth, making it a strong predictor of economic  downturns."</a:t>
            </a:r>
          </a:p>
          <a:p>
            <a:r>
              <a:rPr lang="en-US"/>
              <a:t/>
            </a:r>
          </a:p>
          <a:p>
            <a:r>
              <a:rPr lang="en-US"/>
              <a:t>"a second key component is Real Private Fixed Investment – Residential, which represents spending on housing. The housing market is particularly sensitive to shifts in interest rates, consumer confidence, and income expectations. When confidence is high and borrowing costs are low, home purchases increase, driving economic growth. However, when uncertainty rises, potential buyers delay purchases, leading to a slowdown in residential investment."</a:t>
            </a:r>
          </a:p>
          <a:p>
            <a:r>
              <a:rPr lang="en-US"/>
              <a:t/>
            </a:r>
          </a:p>
          <a:p>
            <a:r>
              <a:rPr lang="en-US"/>
              <a:t>"Another important factor is Industrial Production – Business Equipment. Businesses invest in machinery and equipment when they anticipate strong future demand, expanding capacity to meet growth expectations. However, when economic outlooks darken, firms often scale back production plans, reducing investment in new equipment. A decline in business equipment spending is a clear warning sign of slowing economic activity."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"While consumer spending and private investment drive much of the economy, government expenditure and net exports also play key roles in shaping economic trends."</a:t>
            </a:r>
          </a:p>
          <a:p>
            <a:r>
              <a:rPr lang="en-US"/>
              <a:t/>
            </a:r>
          </a:p>
          <a:p>
            <a:r>
              <a:rPr lang="en-US"/>
              <a:t>"Government spending is generally assumed to be autonomous, meaning it does not fluctuate directly with the business cycle in the same way that private consumption or investment does. However, the U.S. Treasury Department can actively stimulate the economy through fiscal policies, such as increased infrastructure spending or stimulus programs.  As such, we have left out government consumption spending and government investment expenditure from our selected variables</a:t>
            </a:r>
          </a:p>
          <a:p>
            <a:r>
              <a:rPr lang="en-US"/>
              <a:t/>
            </a:r>
          </a:p>
          <a:p>
            <a:r>
              <a:rPr lang="en-US"/>
              <a:t>"Another important factor is net exports (Exports – Imports). A decline in exports signals weakening global demand, which can be an early sign of slowing economic activity both domestically and internationally. On the other hand, imports are closely linked to consumer spending and business investment. When the economy is strong, businesses and households import more goods and services. However, when spending slows, imports decline as well, reflecting reduced economic activity."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key predictors of economic downturn that we have identified. New to this list is </a:t>
            </a:r>
          </a:p>
          <a:p>
            <a:r>
              <a:rPr lang="en-US"/>
              <a:t/>
            </a:r>
          </a:p>
          <a:p>
            <a:r>
              <a:rPr lang="en-US"/>
              <a:t>M2</a:t>
            </a:r>
          </a:p>
          <a:p>
            <a:r>
              <a:rPr lang="en-US"/>
              <a:t>When the Federal Reserve increases M2 (e.g., by lowering rates), it encourages borrowing and spending—often boosting the economy before growth is visible.</a:t>
            </a:r>
          </a:p>
          <a:p>
            <a:r>
              <a:rPr lang="en-US"/>
              <a:t>Consumer &amp; Business Behavior:</a:t>
            </a:r>
          </a:p>
          <a:p>
            <a:r>
              <a:rPr lang="en-US"/>
              <a:t/>
            </a:r>
          </a:p>
          <a:p>
            <a:r>
              <a:rPr lang="en-US"/>
              <a:t>Higher M2 means more money in checking/savings accounts and money market funds, increasing spending and investment capacity.</a:t>
            </a:r>
          </a:p>
          <a:p>
            <a:r>
              <a:rPr lang="en-US"/>
              <a:t>A slowdown in M2 growth can signal tightening liquidity, leading to reduced spending and a potential economic slowdown.</a:t>
            </a:r>
          </a:p>
          <a:p>
            <a:r>
              <a:rPr lang="en-US"/>
              <a:t/>
            </a:r>
          </a:p>
          <a:p>
            <a:r>
              <a:rPr lang="en-US"/>
              <a:t>s&amp;P</a:t>
            </a:r>
          </a:p>
          <a:p>
            <a:r>
              <a:rPr lang="en-US"/>
              <a:t>Stock prices are based on anticipated corporate earnings, which depend on future economic conditions.</a:t>
            </a:r>
          </a:p>
          <a:p>
            <a:r>
              <a:rPr lang="en-US"/>
              <a:t>Investors adjust stock prices in response to expected changes in GDP growth, interest rates, and consumer demand.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https://www.statsmodels.org/devel/examples/notebooks/generated/autoregressive_distributed_lag.html" TargetMode="External" Type="http://schemas.openxmlformats.org/officeDocument/2006/relationships/hyperlink"/><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2.png" Type="http://schemas.openxmlformats.org/officeDocument/2006/relationships/image"/><Relationship Id="rId5" Target="../media/image3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https://www.statsmodels.org/devel/examples/notebooks/generated/autoregressive_distributed_lag.html" TargetMode="External" Type="http://schemas.openxmlformats.org/officeDocument/2006/relationships/hyperlink"/><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notesSlides/notesSlide4.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pSp>
        <p:nvGrpSpPr>
          <p:cNvPr name="Group 2" id="2"/>
          <p:cNvGrpSpPr/>
          <p:nvPr/>
        </p:nvGrpSpPr>
        <p:grpSpPr>
          <a:xfrm rot="0">
            <a:off x="-330979" y="-276231"/>
            <a:ext cx="2536968" cy="5859280"/>
            <a:chOff x="0" y="0"/>
            <a:chExt cx="668173" cy="1543185"/>
          </a:xfrm>
        </p:grpSpPr>
        <p:sp>
          <p:nvSpPr>
            <p:cNvPr name="Freeform 3" id="3"/>
            <p:cNvSpPr/>
            <p:nvPr/>
          </p:nvSpPr>
          <p:spPr>
            <a:xfrm flipH="false" flipV="false" rot="0">
              <a:off x="0" y="0"/>
              <a:ext cx="668173" cy="1543185"/>
            </a:xfrm>
            <a:custGeom>
              <a:avLst/>
              <a:gdLst/>
              <a:ahLst/>
              <a:cxnLst/>
              <a:rect r="r" b="b" t="t" l="l"/>
              <a:pathLst>
                <a:path h="1543185" w="668173">
                  <a:moveTo>
                    <a:pt x="0" y="0"/>
                  </a:moveTo>
                  <a:lnTo>
                    <a:pt x="668173" y="0"/>
                  </a:lnTo>
                  <a:lnTo>
                    <a:pt x="668173" y="1543185"/>
                  </a:lnTo>
                  <a:lnTo>
                    <a:pt x="0" y="1543185"/>
                  </a:lnTo>
                  <a:close/>
                </a:path>
              </a:pathLst>
            </a:custGeom>
            <a:solidFill>
              <a:srgbClr val="BCCBCE">
                <a:alpha val="83922"/>
              </a:srgbClr>
            </a:solidFill>
          </p:spPr>
        </p:sp>
        <p:sp>
          <p:nvSpPr>
            <p:cNvPr name="TextBox 4" id="4"/>
            <p:cNvSpPr txBox="true"/>
            <p:nvPr/>
          </p:nvSpPr>
          <p:spPr>
            <a:xfrm>
              <a:off x="0" y="-38100"/>
              <a:ext cx="668173" cy="1581285"/>
            </a:xfrm>
            <a:prstGeom prst="rect">
              <a:avLst/>
            </a:prstGeom>
          </p:spPr>
          <p:txBody>
            <a:bodyPr anchor="ctr" rtlCol="false" tIns="50800" lIns="50800" bIns="50800" rIns="50800"/>
            <a:lstStyle/>
            <a:p>
              <a:pPr algn="ctr">
                <a:lnSpc>
                  <a:spcPts val="3165"/>
                </a:lnSpc>
              </a:pPr>
            </a:p>
          </p:txBody>
        </p:sp>
      </p:grpSp>
      <p:sp>
        <p:nvSpPr>
          <p:cNvPr name="Freeform 5" id="5"/>
          <p:cNvSpPr/>
          <p:nvPr/>
        </p:nvSpPr>
        <p:spPr>
          <a:xfrm flipH="false" flipV="false" rot="0">
            <a:off x="4200261" y="3976876"/>
            <a:ext cx="10516874" cy="6310124"/>
          </a:xfrm>
          <a:custGeom>
            <a:avLst/>
            <a:gdLst/>
            <a:ahLst/>
            <a:cxnLst/>
            <a:rect r="r" b="b" t="t" l="l"/>
            <a:pathLst>
              <a:path h="6310124" w="10516874">
                <a:moveTo>
                  <a:pt x="0" y="0"/>
                </a:moveTo>
                <a:lnTo>
                  <a:pt x="10516874" y="0"/>
                </a:lnTo>
                <a:lnTo>
                  <a:pt x="10516874" y="6310124"/>
                </a:lnTo>
                <a:lnTo>
                  <a:pt x="0" y="6310124"/>
                </a:lnTo>
                <a:lnTo>
                  <a:pt x="0" y="0"/>
                </a:lnTo>
                <a:close/>
              </a:path>
            </a:pathLst>
          </a:custGeom>
          <a:blipFill>
            <a:blip r:embed="rId2"/>
            <a:stretch>
              <a:fillRect l="0" t="0" r="0" b="0"/>
            </a:stretch>
          </a:blipFill>
        </p:spPr>
      </p:sp>
      <p:sp>
        <p:nvSpPr>
          <p:cNvPr name="TextBox 6" id="6"/>
          <p:cNvSpPr txBox="true"/>
          <p:nvPr/>
        </p:nvSpPr>
        <p:spPr>
          <a:xfrm rot="0">
            <a:off x="2793533" y="1441873"/>
            <a:ext cx="9180997" cy="2023739"/>
          </a:xfrm>
          <a:prstGeom prst="rect">
            <a:avLst/>
          </a:prstGeom>
        </p:spPr>
        <p:txBody>
          <a:bodyPr anchor="t" rtlCol="false" tIns="0" lIns="0" bIns="0" rIns="0">
            <a:spAutoFit/>
          </a:bodyPr>
          <a:lstStyle/>
          <a:p>
            <a:pPr algn="l">
              <a:lnSpc>
                <a:spcPts val="7853"/>
              </a:lnSpc>
            </a:pPr>
            <a:r>
              <a:rPr lang="en-US" sz="7699">
                <a:solidFill>
                  <a:srgbClr val="3B4A52"/>
                </a:solidFill>
                <a:latin typeface="Garet ExtraBold"/>
                <a:ea typeface="Garet ExtraBold"/>
                <a:cs typeface="Garet ExtraBold"/>
                <a:sym typeface="Garet ExtraBold"/>
              </a:rPr>
              <a:t>DATABUSTERS</a:t>
            </a:r>
          </a:p>
          <a:p>
            <a:pPr algn="l">
              <a:lnSpc>
                <a:spcPts val="7853"/>
              </a:lnSpc>
            </a:pPr>
            <a:r>
              <a:rPr lang="en-US" sz="7699">
                <a:solidFill>
                  <a:srgbClr val="3B4A52"/>
                </a:solidFill>
                <a:latin typeface="Garet ExtraBold"/>
                <a:ea typeface="Garet ExtraBold"/>
                <a:cs typeface="Garet ExtraBold"/>
                <a:sym typeface="Garet ExtraBold"/>
              </a:rPr>
              <a:t>FINALS</a:t>
            </a:r>
          </a:p>
        </p:txBody>
      </p:sp>
      <p:sp>
        <p:nvSpPr>
          <p:cNvPr name="TextBox 7" id="7"/>
          <p:cNvSpPr txBox="true"/>
          <p:nvPr/>
        </p:nvSpPr>
        <p:spPr>
          <a:xfrm rot="0">
            <a:off x="11974530" y="1754227"/>
            <a:ext cx="5167982" cy="415035"/>
          </a:xfrm>
          <a:prstGeom prst="rect">
            <a:avLst/>
          </a:prstGeom>
        </p:spPr>
        <p:txBody>
          <a:bodyPr anchor="t" rtlCol="false" tIns="0" lIns="0" bIns="0" rIns="0">
            <a:spAutoFit/>
          </a:bodyPr>
          <a:lstStyle/>
          <a:p>
            <a:pPr algn="l" marL="0" indent="0" lvl="0">
              <a:lnSpc>
                <a:spcPts val="3302"/>
              </a:lnSpc>
              <a:spcBef>
                <a:spcPct val="0"/>
              </a:spcBef>
            </a:pPr>
            <a:r>
              <a:rPr lang="en-US" sz="2600">
                <a:solidFill>
                  <a:srgbClr val="546873"/>
                </a:solidFill>
                <a:latin typeface="Nunito"/>
                <a:ea typeface="Nunito"/>
                <a:cs typeface="Nunito"/>
                <a:sym typeface="Nunito"/>
              </a:rPr>
              <a:t>Group 18 - NutBusters</a:t>
            </a:r>
          </a:p>
        </p:txBody>
      </p:sp>
      <p:sp>
        <p:nvSpPr>
          <p:cNvPr name="TextBox 8" id="8"/>
          <p:cNvSpPr txBox="true"/>
          <p:nvPr/>
        </p:nvSpPr>
        <p:spPr>
          <a:xfrm rot="0">
            <a:off x="11974530" y="3117847"/>
            <a:ext cx="5090661" cy="423672"/>
          </a:xfrm>
          <a:prstGeom prst="rect">
            <a:avLst/>
          </a:prstGeom>
        </p:spPr>
        <p:txBody>
          <a:bodyPr anchor="t" rtlCol="false" tIns="0" lIns="0" bIns="0" rIns="0">
            <a:spAutoFit/>
          </a:bodyPr>
          <a:lstStyle/>
          <a:p>
            <a:pPr algn="l">
              <a:lnSpc>
                <a:spcPts val="3428"/>
              </a:lnSpc>
            </a:pPr>
            <a:r>
              <a:rPr lang="en-US" sz="2699">
                <a:solidFill>
                  <a:srgbClr val="3B4A52"/>
                </a:solidFill>
                <a:latin typeface="Garet ExtraBold"/>
                <a:ea typeface="Garet ExtraBold"/>
                <a:cs typeface="Garet ExtraBold"/>
                <a:sym typeface="Garet ExtraBold"/>
              </a:rPr>
              <a:t>FORECASTING RECESSIONS</a:t>
            </a:r>
          </a:p>
        </p:txBody>
      </p:sp>
      <p:sp>
        <p:nvSpPr>
          <p:cNvPr name="TextBox 9" id="9"/>
          <p:cNvSpPr txBox="true"/>
          <p:nvPr/>
        </p:nvSpPr>
        <p:spPr>
          <a:xfrm rot="0">
            <a:off x="11974530" y="2206802"/>
            <a:ext cx="5090661" cy="351005"/>
          </a:xfrm>
          <a:prstGeom prst="rect">
            <a:avLst/>
          </a:prstGeom>
        </p:spPr>
        <p:txBody>
          <a:bodyPr anchor="t" rtlCol="false" tIns="0" lIns="0" bIns="0" rIns="0">
            <a:spAutoFit/>
          </a:bodyPr>
          <a:lstStyle/>
          <a:p>
            <a:pPr algn="l">
              <a:lnSpc>
                <a:spcPts val="2921"/>
              </a:lnSpc>
            </a:pPr>
            <a:r>
              <a:rPr lang="en-US" sz="2300">
                <a:solidFill>
                  <a:srgbClr val="546873"/>
                </a:solidFill>
                <a:latin typeface="Nunito"/>
                <a:ea typeface="Nunito"/>
                <a:cs typeface="Nunito"/>
                <a:sym typeface="Nunito"/>
              </a:rPr>
              <a:t>Xander, Ryan, Bryce, Yi Hong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TextBox 2" id="2"/>
          <p:cNvSpPr txBox="true"/>
          <p:nvPr/>
        </p:nvSpPr>
        <p:spPr>
          <a:xfrm rot="0">
            <a:off x="2275380" y="1673839"/>
            <a:ext cx="7019200" cy="694354"/>
          </a:xfrm>
          <a:prstGeom prst="rect">
            <a:avLst/>
          </a:prstGeom>
        </p:spPr>
        <p:txBody>
          <a:bodyPr anchor="t" rtlCol="false" tIns="0" lIns="0" bIns="0" rIns="0">
            <a:spAutoFit/>
          </a:bodyPr>
          <a:lstStyle/>
          <a:p>
            <a:pPr algn="ctr">
              <a:lnSpc>
                <a:spcPts val="5587"/>
              </a:lnSpc>
            </a:pPr>
            <a:r>
              <a:rPr lang="en-US" sz="4399" spc="175">
                <a:solidFill>
                  <a:srgbClr val="546873"/>
                </a:solidFill>
                <a:latin typeface="Nunito"/>
                <a:ea typeface="Nunito"/>
                <a:cs typeface="Nunito"/>
                <a:sym typeface="Nunito"/>
              </a:rPr>
              <a:t>Y = C + I + </a:t>
            </a:r>
            <a:r>
              <a:rPr lang="en-US" b="true" sz="4399" spc="175">
                <a:solidFill>
                  <a:srgbClr val="E75A59"/>
                </a:solidFill>
                <a:latin typeface="Nunito Bold"/>
                <a:ea typeface="Nunito Bold"/>
                <a:cs typeface="Nunito Bold"/>
                <a:sym typeface="Nunito Bold"/>
              </a:rPr>
              <a:t>G</a:t>
            </a:r>
            <a:r>
              <a:rPr lang="en-US" sz="4399" spc="175">
                <a:solidFill>
                  <a:srgbClr val="546873"/>
                </a:solidFill>
                <a:latin typeface="Nunito"/>
                <a:ea typeface="Nunito"/>
                <a:cs typeface="Nunito"/>
                <a:sym typeface="Nunito"/>
              </a:rPr>
              <a:t> + </a:t>
            </a:r>
            <a:r>
              <a:rPr lang="en-US" b="true" sz="4399" spc="175">
                <a:solidFill>
                  <a:srgbClr val="133487"/>
                </a:solidFill>
                <a:latin typeface="Nunito Bold"/>
                <a:ea typeface="Nunito Bold"/>
                <a:cs typeface="Nunito Bold"/>
                <a:sym typeface="Nunito Bold"/>
              </a:rPr>
              <a:t>(X - M)</a:t>
            </a:r>
          </a:p>
        </p:txBody>
      </p:sp>
      <p:sp>
        <p:nvSpPr>
          <p:cNvPr name="AutoShape 3" id="3"/>
          <p:cNvSpPr/>
          <p:nvPr/>
        </p:nvSpPr>
        <p:spPr>
          <a:xfrm flipH="true">
            <a:off x="4716746" y="2384954"/>
            <a:ext cx="1059180" cy="572063"/>
          </a:xfrm>
          <a:prstGeom prst="line">
            <a:avLst/>
          </a:prstGeom>
          <a:ln cap="flat" w="38100">
            <a:solidFill>
              <a:srgbClr val="000000"/>
            </a:solidFill>
            <a:prstDash val="solid"/>
            <a:headEnd type="none" len="sm" w="sm"/>
            <a:tailEnd type="triangle" len="med" w="lg"/>
          </a:ln>
        </p:spPr>
      </p:sp>
      <p:graphicFrame>
        <p:nvGraphicFramePr>
          <p:cNvPr name="Table 4" id="4"/>
          <p:cNvGraphicFramePr>
            <a:graphicFrameLocks noGrp="true"/>
          </p:cNvGraphicFramePr>
          <p:nvPr/>
        </p:nvGraphicFramePr>
        <p:xfrm>
          <a:off x="11590245" y="3620465"/>
          <a:ext cx="6237514" cy="4315019"/>
        </p:xfrm>
        <a:graphic>
          <a:graphicData uri="http://schemas.openxmlformats.org/drawingml/2006/table">
            <a:tbl>
              <a:tblPr/>
              <a:tblGrid>
                <a:gridCol w="3118757"/>
                <a:gridCol w="3118757"/>
              </a:tblGrid>
              <a:tr h="1328146">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Variable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FRED MNEMONIC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39860">
                <a:tc>
                  <a:txBody>
                    <a:bodyPr anchor="t" rtlCol="false"/>
                    <a:lstStyle/>
                    <a:p>
                      <a:pPr algn="ctr">
                        <a:lnSpc>
                          <a:spcPts val="2520"/>
                        </a:lnSpc>
                        <a:defRPr/>
                      </a:pPr>
                      <a:r>
                        <a:rPr lang="en-US" sz="1800">
                          <a:solidFill>
                            <a:srgbClr val="000000"/>
                          </a:solidFill>
                          <a:latin typeface="Nunito"/>
                          <a:ea typeface="Nunito"/>
                          <a:cs typeface="Nunito"/>
                          <a:sym typeface="Nunito"/>
                        </a:rPr>
                        <a:t>Real Exports of</a:t>
                      </a:r>
                      <a:endParaRPr lang="en-US" sz="1100"/>
                    </a:p>
                    <a:p>
                      <a:pPr algn="ctr">
                        <a:lnSpc>
                          <a:spcPts val="2520"/>
                        </a:lnSpc>
                      </a:pPr>
                      <a:r>
                        <a:rPr lang="en-US" sz="1800">
                          <a:solidFill>
                            <a:srgbClr val="000000"/>
                          </a:solidFill>
                          <a:latin typeface="Nunito"/>
                          <a:ea typeface="Nunito"/>
                          <a:cs typeface="Nunito"/>
                          <a:sym typeface="Nunito"/>
                        </a:rPr>
                        <a:t>  Goods &amp; Services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EXPGSC1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7013">
                <a:tc>
                  <a:txBody>
                    <a:bodyPr anchor="t" rtlCol="false"/>
                    <a:lstStyle/>
                    <a:p>
                      <a:pPr algn="ctr">
                        <a:lnSpc>
                          <a:spcPts val="2520"/>
                        </a:lnSpc>
                        <a:defRPr/>
                      </a:pPr>
                      <a:r>
                        <a:rPr lang="en-US" sz="1800">
                          <a:solidFill>
                            <a:srgbClr val="000000"/>
                          </a:solidFill>
                          <a:latin typeface="Nunito"/>
                          <a:ea typeface="Nunito"/>
                          <a:cs typeface="Nunito"/>
                          <a:sym typeface="Nunito"/>
                        </a:rPr>
                        <a:t>Real Imports of Goods &amp; Services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IMPGSC1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5" id="5"/>
          <p:cNvSpPr/>
          <p:nvPr/>
        </p:nvSpPr>
        <p:spPr>
          <a:xfrm flipH="false" flipV="false" rot="0">
            <a:off x="13818596" y="308376"/>
            <a:ext cx="3749394" cy="3055756"/>
          </a:xfrm>
          <a:custGeom>
            <a:avLst/>
            <a:gdLst/>
            <a:ahLst/>
            <a:cxnLst/>
            <a:rect r="r" b="b" t="t" l="l"/>
            <a:pathLst>
              <a:path h="3055756" w="3749394">
                <a:moveTo>
                  <a:pt x="0" y="0"/>
                </a:moveTo>
                <a:lnTo>
                  <a:pt x="3749394" y="0"/>
                </a:lnTo>
                <a:lnTo>
                  <a:pt x="3749394" y="3055756"/>
                </a:lnTo>
                <a:lnTo>
                  <a:pt x="0" y="3055756"/>
                </a:lnTo>
                <a:lnTo>
                  <a:pt x="0" y="0"/>
                </a:lnTo>
                <a:close/>
              </a:path>
            </a:pathLst>
          </a:custGeom>
          <a:blipFill>
            <a:blip r:embed="rId3"/>
            <a:stretch>
              <a:fillRect l="0" t="0" r="0" b="0"/>
            </a:stretch>
          </a:blipFill>
        </p:spPr>
      </p:sp>
      <p:sp>
        <p:nvSpPr>
          <p:cNvPr name="TextBox 6" id="6"/>
          <p:cNvSpPr txBox="true"/>
          <p:nvPr/>
        </p:nvSpPr>
        <p:spPr>
          <a:xfrm rot="0">
            <a:off x="1028700" y="621513"/>
            <a:ext cx="13680302" cy="504750"/>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Q1: Identifying </a:t>
            </a:r>
            <a:r>
              <a:rPr lang="en-US" b="true" sz="3215" spc="128">
                <a:solidFill>
                  <a:srgbClr val="FF3131"/>
                </a:solidFill>
                <a:latin typeface="Nunito Bold"/>
                <a:ea typeface="Nunito Bold"/>
                <a:cs typeface="Nunito Bold"/>
                <a:sym typeface="Nunito Bold"/>
              </a:rPr>
              <a:t>key predictors</a:t>
            </a:r>
            <a:r>
              <a:rPr lang="en-US" sz="3215" spc="128">
                <a:solidFill>
                  <a:srgbClr val="000000"/>
                </a:solidFill>
                <a:latin typeface="Nunito"/>
                <a:ea typeface="Nunito"/>
                <a:cs typeface="Nunito"/>
                <a:sym typeface="Nunito"/>
              </a:rPr>
              <a:t> of </a:t>
            </a:r>
            <a:r>
              <a:rPr lang="en-US" b="true" sz="3215" spc="128">
                <a:solidFill>
                  <a:srgbClr val="FF3131"/>
                </a:solidFill>
                <a:latin typeface="Nunito Bold"/>
                <a:ea typeface="Nunito Bold"/>
                <a:cs typeface="Nunito Bold"/>
                <a:sym typeface="Nunito Bold"/>
              </a:rPr>
              <a:t>economic downturns </a:t>
            </a:r>
          </a:p>
        </p:txBody>
      </p:sp>
      <p:sp>
        <p:nvSpPr>
          <p:cNvPr name="TextBox 7" id="7"/>
          <p:cNvSpPr txBox="true"/>
          <p:nvPr/>
        </p:nvSpPr>
        <p:spPr>
          <a:xfrm rot="0">
            <a:off x="1028700" y="3460213"/>
            <a:ext cx="6351086" cy="1893189"/>
          </a:xfrm>
          <a:prstGeom prst="rect">
            <a:avLst/>
          </a:prstGeom>
        </p:spPr>
        <p:txBody>
          <a:bodyPr anchor="t" rtlCol="false" tIns="0" lIns="0" bIns="0" rIns="0">
            <a:spAutoFit/>
          </a:bodyPr>
          <a:lstStyle/>
          <a:p>
            <a:pPr algn="just" marL="518157" indent="-259078" lvl="1">
              <a:lnSpc>
                <a:spcPts val="3047"/>
              </a:lnSpc>
              <a:buFont typeface="Arial"/>
              <a:buChar char="•"/>
            </a:pPr>
            <a:r>
              <a:rPr lang="en-US" sz="2399" spc="95">
                <a:solidFill>
                  <a:srgbClr val="000000"/>
                </a:solidFill>
                <a:latin typeface="Nunito"/>
                <a:ea typeface="Nunito"/>
                <a:cs typeface="Nunito"/>
                <a:sym typeface="Nunito"/>
              </a:rPr>
              <a:t>Assumed to be autonomous</a:t>
            </a:r>
          </a:p>
          <a:p>
            <a:pPr algn="just" marL="518157" indent="-259078" lvl="1">
              <a:lnSpc>
                <a:spcPts val="3047"/>
              </a:lnSpc>
              <a:buFont typeface="Arial"/>
              <a:buChar char="•"/>
            </a:pPr>
            <a:r>
              <a:rPr lang="en-US" sz="2399" spc="95">
                <a:solidFill>
                  <a:srgbClr val="000000"/>
                </a:solidFill>
                <a:latin typeface="Nunito"/>
                <a:ea typeface="Nunito"/>
                <a:cs typeface="Nunito"/>
                <a:sym typeface="Nunito"/>
              </a:rPr>
              <a:t>US Treasury department can stimulate the economy through fiscal policies by incuring debt </a:t>
            </a:r>
          </a:p>
          <a:p>
            <a:pPr algn="just" marL="518157" indent="-259078" lvl="1">
              <a:lnSpc>
                <a:spcPts val="3047"/>
              </a:lnSpc>
              <a:buFont typeface="Arial"/>
              <a:buChar char="•"/>
            </a:pPr>
            <a:r>
              <a:rPr lang="en-US" sz="2399" spc="95">
                <a:solidFill>
                  <a:srgbClr val="000000"/>
                </a:solidFill>
                <a:latin typeface="Nunito"/>
                <a:ea typeface="Nunito"/>
                <a:cs typeface="Nunito"/>
                <a:sym typeface="Nunito"/>
              </a:rPr>
              <a:t>Excluded from our selected variables</a:t>
            </a:r>
          </a:p>
        </p:txBody>
      </p:sp>
      <p:sp>
        <p:nvSpPr>
          <p:cNvPr name="TextBox 8" id="8"/>
          <p:cNvSpPr txBox="true"/>
          <p:nvPr/>
        </p:nvSpPr>
        <p:spPr>
          <a:xfrm rot="0">
            <a:off x="1379878" y="2928442"/>
            <a:ext cx="5352455" cy="541274"/>
          </a:xfrm>
          <a:prstGeom prst="rect">
            <a:avLst/>
          </a:prstGeom>
        </p:spPr>
        <p:txBody>
          <a:bodyPr anchor="t" rtlCol="false" tIns="0" lIns="0" bIns="0" rIns="0">
            <a:spAutoFit/>
          </a:bodyPr>
          <a:lstStyle/>
          <a:p>
            <a:pPr algn="ctr">
              <a:lnSpc>
                <a:spcPts val="4317"/>
              </a:lnSpc>
              <a:spcBef>
                <a:spcPct val="0"/>
              </a:spcBef>
            </a:pPr>
            <a:r>
              <a:rPr lang="en-US" b="true" sz="3399" spc="135">
                <a:solidFill>
                  <a:srgbClr val="E75A59"/>
                </a:solidFill>
                <a:latin typeface="Nunito Bold"/>
                <a:ea typeface="Nunito Bold"/>
                <a:cs typeface="Nunito Bold"/>
                <a:sym typeface="Nunito Bold"/>
              </a:rPr>
              <a:t>Government Expenditure</a:t>
            </a:r>
          </a:p>
        </p:txBody>
      </p:sp>
      <p:sp>
        <p:nvSpPr>
          <p:cNvPr name="TextBox 9" id="9"/>
          <p:cNvSpPr txBox="true"/>
          <p:nvPr/>
        </p:nvSpPr>
        <p:spPr>
          <a:xfrm rot="0">
            <a:off x="5729493" y="6516077"/>
            <a:ext cx="3780949" cy="541274"/>
          </a:xfrm>
          <a:prstGeom prst="rect">
            <a:avLst/>
          </a:prstGeom>
        </p:spPr>
        <p:txBody>
          <a:bodyPr anchor="t" rtlCol="false" tIns="0" lIns="0" bIns="0" rIns="0">
            <a:spAutoFit/>
          </a:bodyPr>
          <a:lstStyle/>
          <a:p>
            <a:pPr algn="ctr">
              <a:lnSpc>
                <a:spcPts val="4317"/>
              </a:lnSpc>
              <a:spcBef>
                <a:spcPct val="0"/>
              </a:spcBef>
            </a:pPr>
            <a:r>
              <a:rPr lang="en-US" b="true" sz="3399" spc="135">
                <a:solidFill>
                  <a:srgbClr val="133487"/>
                </a:solidFill>
                <a:latin typeface="Nunito Bold"/>
                <a:ea typeface="Nunito Bold"/>
                <a:cs typeface="Nunito Bold"/>
                <a:sym typeface="Nunito Bold"/>
              </a:rPr>
              <a:t>Exports - Imports</a:t>
            </a:r>
          </a:p>
        </p:txBody>
      </p:sp>
      <p:sp>
        <p:nvSpPr>
          <p:cNvPr name="TextBox 10" id="10"/>
          <p:cNvSpPr txBox="true"/>
          <p:nvPr/>
        </p:nvSpPr>
        <p:spPr>
          <a:xfrm rot="0">
            <a:off x="4204243" y="7047848"/>
            <a:ext cx="6351086" cy="1512189"/>
          </a:xfrm>
          <a:prstGeom prst="rect">
            <a:avLst/>
          </a:prstGeom>
        </p:spPr>
        <p:txBody>
          <a:bodyPr anchor="t" rtlCol="false" tIns="0" lIns="0" bIns="0" rIns="0">
            <a:spAutoFit/>
          </a:bodyPr>
          <a:lstStyle/>
          <a:p>
            <a:pPr algn="l" marL="518157" indent="-259078" lvl="1">
              <a:lnSpc>
                <a:spcPts val="3047"/>
              </a:lnSpc>
              <a:buFont typeface="Arial"/>
              <a:buChar char="•"/>
            </a:pPr>
            <a:r>
              <a:rPr lang="en-US" sz="2399" spc="95">
                <a:solidFill>
                  <a:srgbClr val="000000"/>
                </a:solidFill>
                <a:latin typeface="Nunito"/>
                <a:ea typeface="Nunito"/>
                <a:cs typeface="Nunito"/>
                <a:sym typeface="Nunito"/>
              </a:rPr>
              <a:t>Falling exports indicate weakening global demand</a:t>
            </a:r>
          </a:p>
          <a:p>
            <a:pPr algn="l" marL="518157" indent="-259078" lvl="1">
              <a:lnSpc>
                <a:spcPts val="3047"/>
              </a:lnSpc>
              <a:buFont typeface="Arial"/>
              <a:buChar char="•"/>
            </a:pPr>
            <a:r>
              <a:rPr lang="en-US" sz="2399" spc="95">
                <a:solidFill>
                  <a:srgbClr val="000000"/>
                </a:solidFill>
                <a:latin typeface="Nunito"/>
                <a:ea typeface="Nunito"/>
                <a:cs typeface="Nunito"/>
                <a:sym typeface="Nunito"/>
              </a:rPr>
              <a:t>Imports are closely tied to consumer spending and business investment</a:t>
            </a:r>
          </a:p>
        </p:txBody>
      </p:sp>
      <p:sp>
        <p:nvSpPr>
          <p:cNvPr name="AutoShape 11" id="11"/>
          <p:cNvSpPr/>
          <p:nvPr/>
        </p:nvSpPr>
        <p:spPr>
          <a:xfrm flipH="true">
            <a:off x="7619968" y="2401715"/>
            <a:ext cx="180521" cy="4142936"/>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TextBox 2" id="2"/>
          <p:cNvSpPr txBox="true"/>
          <p:nvPr/>
        </p:nvSpPr>
        <p:spPr>
          <a:xfrm rot="0">
            <a:off x="1028700" y="621513"/>
            <a:ext cx="13680302" cy="504750"/>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Q1: Identifying </a:t>
            </a:r>
            <a:r>
              <a:rPr lang="en-US" b="true" sz="3215" spc="128">
                <a:solidFill>
                  <a:srgbClr val="FF3131"/>
                </a:solidFill>
                <a:latin typeface="Nunito Bold"/>
                <a:ea typeface="Nunito Bold"/>
                <a:cs typeface="Nunito Bold"/>
                <a:sym typeface="Nunito Bold"/>
              </a:rPr>
              <a:t>key predictors</a:t>
            </a:r>
            <a:r>
              <a:rPr lang="en-US" sz="3215" spc="128">
                <a:solidFill>
                  <a:srgbClr val="000000"/>
                </a:solidFill>
                <a:latin typeface="Nunito"/>
                <a:ea typeface="Nunito"/>
                <a:cs typeface="Nunito"/>
                <a:sym typeface="Nunito"/>
              </a:rPr>
              <a:t> of </a:t>
            </a:r>
            <a:r>
              <a:rPr lang="en-US" b="true" sz="3215" spc="128">
                <a:solidFill>
                  <a:srgbClr val="FF3131"/>
                </a:solidFill>
                <a:latin typeface="Nunito Bold"/>
                <a:ea typeface="Nunito Bold"/>
                <a:cs typeface="Nunito Bold"/>
                <a:sym typeface="Nunito Bold"/>
              </a:rPr>
              <a:t>economic downturns </a:t>
            </a:r>
          </a:p>
        </p:txBody>
      </p:sp>
      <p:graphicFrame>
        <p:nvGraphicFramePr>
          <p:cNvPr name="Table 3" id="3"/>
          <p:cNvGraphicFramePr>
            <a:graphicFrameLocks noGrp="true"/>
          </p:cNvGraphicFramePr>
          <p:nvPr/>
        </p:nvGraphicFramePr>
        <p:xfrm>
          <a:off x="2558197" y="1126264"/>
          <a:ext cx="13661462" cy="8258175"/>
        </p:xfrm>
        <a:graphic>
          <a:graphicData uri="http://schemas.openxmlformats.org/drawingml/2006/table">
            <a:tbl>
              <a:tblPr/>
              <a:tblGrid>
                <a:gridCol w="2713814"/>
                <a:gridCol w="5446495"/>
                <a:gridCol w="2750577"/>
                <a:gridCol w="2750577"/>
              </a:tblGrid>
              <a:tr h="794239">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Representing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Variable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FRED MNEMONIC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Horizon Timeline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0021">
                <a:tc>
                  <a:txBody>
                    <a:bodyPr anchor="t" rtlCol="false"/>
                    <a:lstStyle/>
                    <a:p>
                      <a:pPr algn="ctr">
                        <a:lnSpc>
                          <a:spcPts val="2520"/>
                        </a:lnSpc>
                        <a:defRPr/>
                      </a:pPr>
                      <a:r>
                        <a:rPr lang="en-US" sz="1800">
                          <a:solidFill>
                            <a:srgbClr val="000000"/>
                          </a:solidFill>
                          <a:latin typeface="Nunito"/>
                          <a:ea typeface="Nunito"/>
                          <a:cs typeface="Nunito"/>
                          <a:sym typeface="Nunito"/>
                        </a:rPr>
                        <a:t>Consumption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University of Michigan Consumer Sentiment Index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UMCSENTx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Short-Term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94239">
                <a:tc>
                  <a:txBody>
                    <a:bodyPr anchor="t" rtlCol="false"/>
                    <a:lstStyle/>
                    <a:p>
                      <a:pPr algn="ctr">
                        <a:lnSpc>
                          <a:spcPts val="2520"/>
                        </a:lnSpc>
                        <a:defRPr/>
                      </a:pPr>
                      <a:r>
                        <a:rPr lang="en-US" sz="1800">
                          <a:solidFill>
                            <a:srgbClr val="000000"/>
                          </a:solidFill>
                          <a:latin typeface="Nunito"/>
                          <a:ea typeface="Nunito"/>
                          <a:cs typeface="Nunito"/>
                          <a:sym typeface="Nunito"/>
                        </a:rPr>
                        <a:t>Consumption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PCE: Recreational goods and vehicles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DREQRG3Q086SBEA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Short-Term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94239">
                <a:tc>
                  <a:txBody>
                    <a:bodyPr anchor="t" rtlCol="false"/>
                    <a:lstStyle/>
                    <a:p>
                      <a:pPr algn="ctr">
                        <a:lnSpc>
                          <a:spcPts val="2520"/>
                        </a:lnSpc>
                        <a:defRPr/>
                      </a:pPr>
                      <a:r>
                        <a:rPr lang="en-US" sz="1800">
                          <a:solidFill>
                            <a:srgbClr val="000000"/>
                          </a:solidFill>
                          <a:latin typeface="Nunito"/>
                          <a:ea typeface="Nunito"/>
                          <a:cs typeface="Nunito"/>
                          <a:sym typeface="Nunito"/>
                        </a:rPr>
                        <a:t>Consumption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PCE:  Clothing and footwear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DCLORG3Q086SBEA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Short-Term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94239">
                <a:tc>
                  <a:txBody>
                    <a:bodyPr anchor="t" rtlCol="false"/>
                    <a:lstStyle/>
                    <a:p>
                      <a:pPr algn="ctr">
                        <a:lnSpc>
                          <a:spcPts val="2520"/>
                        </a:lnSpc>
                        <a:defRPr/>
                      </a:pPr>
                      <a:r>
                        <a:rPr lang="en-US" sz="1800">
                          <a:solidFill>
                            <a:srgbClr val="000000"/>
                          </a:solidFill>
                          <a:latin typeface="Nunito"/>
                          <a:ea typeface="Nunito"/>
                          <a:cs typeface="Nunito"/>
                          <a:sym typeface="Nunito"/>
                        </a:rPr>
                        <a:t>Consumption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PCE: Recreational Services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DRCARG3Q086SBEA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Short-Term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94239">
                <a:tc>
                  <a:txBody>
                    <a:bodyPr anchor="t" rtlCol="false"/>
                    <a:lstStyle/>
                    <a:p>
                      <a:pPr algn="ctr">
                        <a:lnSpc>
                          <a:spcPts val="2520"/>
                        </a:lnSpc>
                        <a:defRPr/>
                      </a:pPr>
                      <a:r>
                        <a:rPr lang="en-US" sz="1800">
                          <a:solidFill>
                            <a:srgbClr val="000000"/>
                          </a:solidFill>
                          <a:latin typeface="Nunito"/>
                          <a:ea typeface="Nunito"/>
                          <a:cs typeface="Nunito"/>
                          <a:sym typeface="Nunito"/>
                        </a:rPr>
                        <a:t>Investment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Real Gross Private Domestic Investment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GPDIC1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Medium-Term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94239">
                <a:tc>
                  <a:txBody>
                    <a:bodyPr anchor="t" rtlCol="false"/>
                    <a:lstStyle/>
                    <a:p>
                      <a:pPr algn="ctr">
                        <a:lnSpc>
                          <a:spcPts val="2520"/>
                        </a:lnSpc>
                        <a:defRPr/>
                      </a:pPr>
                      <a:r>
                        <a:rPr lang="en-US" sz="1800">
                          <a:solidFill>
                            <a:srgbClr val="000000"/>
                          </a:solidFill>
                          <a:latin typeface="Nunito"/>
                          <a:ea typeface="Nunito"/>
                          <a:cs typeface="Nunito"/>
                          <a:sym typeface="Nunito"/>
                        </a:rPr>
                        <a:t>Investment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Industrial Production: Business Equipment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IPBUSEQ</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Medium-Term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94239">
                <a:tc>
                  <a:txBody>
                    <a:bodyPr anchor="t" rtlCol="false"/>
                    <a:lstStyle/>
                    <a:p>
                      <a:pPr algn="ctr">
                        <a:lnSpc>
                          <a:spcPts val="2520"/>
                        </a:lnSpc>
                        <a:defRPr/>
                      </a:pPr>
                      <a:r>
                        <a:rPr lang="en-US" sz="1800">
                          <a:solidFill>
                            <a:srgbClr val="000000"/>
                          </a:solidFill>
                          <a:latin typeface="Nunito"/>
                          <a:ea typeface="Nunito"/>
                          <a:cs typeface="Nunito"/>
                          <a:sym typeface="Nunito"/>
                        </a:rPr>
                        <a:t>Investment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Real private fixed investment: Residential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PRFIx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Medium-Term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94239">
                <a:tc>
                  <a:txBody>
                    <a:bodyPr anchor="t" rtlCol="false"/>
                    <a:lstStyle/>
                    <a:p>
                      <a:pPr algn="ctr">
                        <a:lnSpc>
                          <a:spcPts val="2520"/>
                        </a:lnSpc>
                        <a:defRPr/>
                      </a:pPr>
                      <a:r>
                        <a:rPr lang="en-US" sz="1800">
                          <a:solidFill>
                            <a:srgbClr val="000000"/>
                          </a:solidFill>
                          <a:latin typeface="Nunito"/>
                          <a:ea typeface="Nunito"/>
                          <a:cs typeface="Nunito"/>
                          <a:sym typeface="Nunito"/>
                        </a:rPr>
                        <a:t>Money Supply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Real M2 Money Stock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M2REAL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Medium-Term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r>
              <a:tr h="794239">
                <a:tc>
                  <a:txBody>
                    <a:bodyPr anchor="t" rtlCol="false"/>
                    <a:lstStyle/>
                    <a:p>
                      <a:pPr algn="ctr">
                        <a:lnSpc>
                          <a:spcPts val="2520"/>
                        </a:lnSpc>
                        <a:defRPr/>
                      </a:pPr>
                      <a:r>
                        <a:rPr lang="en-US" sz="1800">
                          <a:solidFill>
                            <a:srgbClr val="000000"/>
                          </a:solidFill>
                          <a:latin typeface="Nunito"/>
                          <a:ea typeface="Nunito"/>
                          <a:cs typeface="Nunito"/>
                          <a:sym typeface="Nunito"/>
                        </a:rPr>
                        <a:t>Stock Market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S&amp;P's Common Stock Price Index: Composite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S&amp;P 500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Short-Term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r>
            </a:tbl>
          </a:graphicData>
        </a:graphic>
      </p:graphicFrame>
      <p:sp>
        <p:nvSpPr>
          <p:cNvPr name="Freeform 4" id="4"/>
          <p:cNvSpPr/>
          <p:nvPr/>
        </p:nvSpPr>
        <p:spPr>
          <a:xfrm flipH="false" flipV="false" rot="0">
            <a:off x="312022" y="8076888"/>
            <a:ext cx="2685825" cy="1735715"/>
          </a:xfrm>
          <a:custGeom>
            <a:avLst/>
            <a:gdLst/>
            <a:ahLst/>
            <a:cxnLst/>
            <a:rect r="r" b="b" t="t" l="l"/>
            <a:pathLst>
              <a:path h="1735715" w="2685825">
                <a:moveTo>
                  <a:pt x="0" y="0"/>
                </a:moveTo>
                <a:lnTo>
                  <a:pt x="2685825" y="0"/>
                </a:lnTo>
                <a:lnTo>
                  <a:pt x="2685825" y="1735715"/>
                </a:lnTo>
                <a:lnTo>
                  <a:pt x="0" y="17357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423703" y="7818035"/>
            <a:ext cx="1671193" cy="1440265"/>
          </a:xfrm>
          <a:custGeom>
            <a:avLst/>
            <a:gdLst/>
            <a:ahLst/>
            <a:cxnLst/>
            <a:rect r="r" b="b" t="t" l="l"/>
            <a:pathLst>
              <a:path h="1440265" w="1671193">
                <a:moveTo>
                  <a:pt x="0" y="0"/>
                </a:moveTo>
                <a:lnTo>
                  <a:pt x="1671194" y="0"/>
                </a:lnTo>
                <a:lnTo>
                  <a:pt x="1671194" y="1440265"/>
                </a:lnTo>
                <a:lnTo>
                  <a:pt x="0" y="14402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3482733" y="9534854"/>
            <a:ext cx="3180843" cy="555498"/>
          </a:xfrm>
          <a:prstGeom prst="rect">
            <a:avLst/>
          </a:prstGeom>
        </p:spPr>
        <p:txBody>
          <a:bodyPr anchor="t" rtlCol="false" tIns="0" lIns="0" bIns="0" rIns="0">
            <a:spAutoFit/>
          </a:bodyPr>
          <a:lstStyle/>
          <a:p>
            <a:pPr algn="l">
              <a:lnSpc>
                <a:spcPts val="2286"/>
              </a:lnSpc>
            </a:pPr>
            <a:r>
              <a:rPr lang="en-US" sz="1800" spc="72">
                <a:solidFill>
                  <a:srgbClr val="000000"/>
                </a:solidFill>
                <a:latin typeface="Nunito"/>
                <a:ea typeface="Nunito"/>
                <a:cs typeface="Nunito"/>
                <a:sym typeface="Nunito"/>
              </a:rPr>
              <a:t>Short-Term (0-6 months)</a:t>
            </a:r>
          </a:p>
          <a:p>
            <a:pPr algn="l">
              <a:lnSpc>
                <a:spcPts val="2286"/>
              </a:lnSpc>
              <a:spcBef>
                <a:spcPct val="0"/>
              </a:spcBef>
            </a:pPr>
            <a:r>
              <a:rPr lang="en-US" sz="1800" spc="72">
                <a:solidFill>
                  <a:srgbClr val="000000"/>
                </a:solidFill>
                <a:latin typeface="Nunito"/>
                <a:ea typeface="Nunito"/>
                <a:cs typeface="Nunito"/>
                <a:sym typeface="Nunito"/>
              </a:rPr>
              <a:t>Medium Term (6-12 months)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DEAE5"/>
        </a:solidFill>
      </p:bgPr>
    </p:bg>
    <p:spTree>
      <p:nvGrpSpPr>
        <p:cNvPr id="1" name=""/>
        <p:cNvGrpSpPr/>
        <p:nvPr/>
      </p:nvGrpSpPr>
      <p:grpSpPr>
        <a:xfrm>
          <a:off x="0" y="0"/>
          <a:ext cx="0" cy="0"/>
          <a:chOff x="0" y="0"/>
          <a:chExt cx="0" cy="0"/>
        </a:xfrm>
      </p:grpSpPr>
      <p:sp>
        <p:nvSpPr>
          <p:cNvPr name="TextBox 2" id="2"/>
          <p:cNvSpPr txBox="true"/>
          <p:nvPr/>
        </p:nvSpPr>
        <p:spPr>
          <a:xfrm rot="0">
            <a:off x="1028700" y="621513"/>
            <a:ext cx="13680302" cy="504750"/>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Q1: Identifying </a:t>
            </a:r>
            <a:r>
              <a:rPr lang="en-US" b="true" sz="3215" spc="128">
                <a:solidFill>
                  <a:srgbClr val="FF3131"/>
                </a:solidFill>
                <a:latin typeface="Nunito Bold"/>
                <a:ea typeface="Nunito Bold"/>
                <a:cs typeface="Nunito Bold"/>
                <a:sym typeface="Nunito Bold"/>
              </a:rPr>
              <a:t>key predictors</a:t>
            </a:r>
            <a:r>
              <a:rPr lang="en-US" sz="3215" spc="128">
                <a:solidFill>
                  <a:srgbClr val="000000"/>
                </a:solidFill>
                <a:latin typeface="Nunito"/>
                <a:ea typeface="Nunito"/>
                <a:cs typeface="Nunito"/>
                <a:sym typeface="Nunito"/>
              </a:rPr>
              <a:t> of </a:t>
            </a:r>
            <a:r>
              <a:rPr lang="en-US" b="true" sz="3215" spc="128">
                <a:solidFill>
                  <a:srgbClr val="FF3131"/>
                </a:solidFill>
                <a:latin typeface="Nunito Bold"/>
                <a:ea typeface="Nunito Bold"/>
                <a:cs typeface="Nunito Bold"/>
                <a:sym typeface="Nunito Bold"/>
              </a:rPr>
              <a:t>economic downturns </a:t>
            </a:r>
          </a:p>
        </p:txBody>
      </p:sp>
      <p:graphicFrame>
        <p:nvGraphicFramePr>
          <p:cNvPr name="Table 3" id="3"/>
          <p:cNvGraphicFramePr>
            <a:graphicFrameLocks noGrp="true"/>
          </p:cNvGraphicFramePr>
          <p:nvPr/>
        </p:nvGraphicFramePr>
        <p:xfrm>
          <a:off x="2558197" y="1341242"/>
          <a:ext cx="13661462" cy="5245945"/>
        </p:xfrm>
        <a:graphic>
          <a:graphicData uri="http://schemas.openxmlformats.org/drawingml/2006/table">
            <a:tbl>
              <a:tblPr/>
              <a:tblGrid>
                <a:gridCol w="2713814"/>
                <a:gridCol w="5446495"/>
                <a:gridCol w="2750577"/>
                <a:gridCol w="2750577"/>
              </a:tblGrid>
              <a:tr h="796359">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Representing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Variable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FRED MNEMONIC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Horizon Timeline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2983">
                <a:tc>
                  <a:txBody>
                    <a:bodyPr anchor="t" rtlCol="false"/>
                    <a:lstStyle/>
                    <a:p>
                      <a:pPr algn="ctr">
                        <a:lnSpc>
                          <a:spcPts val="2520"/>
                        </a:lnSpc>
                        <a:defRPr/>
                      </a:pPr>
                      <a:r>
                        <a:rPr lang="en-US" sz="1800">
                          <a:solidFill>
                            <a:srgbClr val="000000"/>
                          </a:solidFill>
                          <a:latin typeface="Nunito"/>
                          <a:ea typeface="Nunito"/>
                          <a:cs typeface="Nunito"/>
                          <a:sym typeface="Nunito"/>
                        </a:rPr>
                        <a:t>Industrial Production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Industrial</a:t>
                      </a:r>
                      <a:endParaRPr lang="en-US" sz="1100"/>
                    </a:p>
                    <a:p>
                      <a:pPr algn="ctr">
                        <a:lnSpc>
                          <a:spcPts val="2520"/>
                        </a:lnSpc>
                      </a:pPr>
                      <a:r>
                        <a:rPr lang="en-US" sz="1800">
                          <a:solidFill>
                            <a:srgbClr val="000000"/>
                          </a:solidFill>
                          <a:latin typeface="Nunito"/>
                          <a:ea typeface="Nunito"/>
                          <a:cs typeface="Nunito"/>
                          <a:sym typeface="Nunito"/>
                        </a:rPr>
                        <a:t>  Production: Durable Consumer Goods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IPDCONGD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Medium-Term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r>
              <a:tr h="1112983">
                <a:tc>
                  <a:txBody>
                    <a:bodyPr anchor="t" rtlCol="false"/>
                    <a:lstStyle/>
                    <a:p>
                      <a:pPr algn="ctr">
                        <a:lnSpc>
                          <a:spcPts val="2520"/>
                        </a:lnSpc>
                        <a:defRPr/>
                      </a:pPr>
                      <a:r>
                        <a:rPr lang="en-US" sz="1800">
                          <a:solidFill>
                            <a:srgbClr val="000000"/>
                          </a:solidFill>
                          <a:latin typeface="Nunito"/>
                          <a:ea typeface="Nunito"/>
                          <a:cs typeface="Nunito"/>
                          <a:sym typeface="Nunito"/>
                        </a:rPr>
                        <a:t>Employment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All Employees:</a:t>
                      </a:r>
                      <a:endParaRPr lang="en-US" sz="1100"/>
                    </a:p>
                    <a:p>
                      <a:pPr algn="ctr">
                        <a:lnSpc>
                          <a:spcPts val="2520"/>
                        </a:lnSpc>
                      </a:pPr>
                      <a:r>
                        <a:rPr lang="en-US" sz="1800">
                          <a:solidFill>
                            <a:srgbClr val="000000"/>
                          </a:solidFill>
                          <a:latin typeface="Nunito"/>
                          <a:ea typeface="Nunito"/>
                          <a:cs typeface="Nunito"/>
                          <a:sym typeface="Nunito"/>
                        </a:rPr>
                        <a:t>  Durable goods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DMANEMP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c>
                  <a:txBody>
                    <a:bodyPr anchor="t" rtlCol="false"/>
                    <a:lstStyle/>
                    <a:p>
                      <a:pPr algn="ctr">
                        <a:lnSpc>
                          <a:spcPts val="2520"/>
                        </a:lnSpc>
                        <a:defRPr/>
                      </a:pPr>
                      <a:r>
                        <a:rPr lang="en-US" sz="1800">
                          <a:solidFill>
                            <a:srgbClr val="000000"/>
                          </a:solidFill>
                          <a:latin typeface="Nunito"/>
                          <a:ea typeface="Nunito"/>
                          <a:cs typeface="Nunito"/>
                          <a:sym typeface="Nunito"/>
                        </a:rPr>
                        <a:t>Medium-Term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9DADA"/>
                    </a:solidFill>
                  </a:tcPr>
                </a:tc>
              </a:tr>
              <a:tr h="1112983">
                <a:tc>
                  <a:txBody>
                    <a:bodyPr anchor="t" rtlCol="false"/>
                    <a:lstStyle/>
                    <a:p>
                      <a:pPr algn="ctr">
                        <a:lnSpc>
                          <a:spcPts val="2520"/>
                        </a:lnSpc>
                        <a:defRPr/>
                      </a:pPr>
                      <a:r>
                        <a:rPr lang="en-US" sz="1800">
                          <a:solidFill>
                            <a:srgbClr val="000000"/>
                          </a:solidFill>
                          <a:latin typeface="Nunito"/>
                          <a:ea typeface="Nunito"/>
                          <a:cs typeface="Nunito"/>
                          <a:sym typeface="Nunito"/>
                        </a:rPr>
                        <a:t>Exports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Real Exports of</a:t>
                      </a:r>
                      <a:endParaRPr lang="en-US" sz="1100"/>
                    </a:p>
                    <a:p>
                      <a:pPr algn="ctr">
                        <a:lnSpc>
                          <a:spcPts val="2520"/>
                        </a:lnSpc>
                      </a:pPr>
                      <a:r>
                        <a:rPr lang="en-US" sz="1800">
                          <a:solidFill>
                            <a:srgbClr val="000000"/>
                          </a:solidFill>
                          <a:latin typeface="Nunito"/>
                          <a:ea typeface="Nunito"/>
                          <a:cs typeface="Nunito"/>
                          <a:sym typeface="Nunito"/>
                        </a:rPr>
                        <a:t>  Goods &amp; Services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EXPGSC1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Medium-Term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0636">
                <a:tc>
                  <a:txBody>
                    <a:bodyPr anchor="t" rtlCol="false"/>
                    <a:lstStyle/>
                    <a:p>
                      <a:pPr algn="ctr">
                        <a:lnSpc>
                          <a:spcPts val="2520"/>
                        </a:lnSpc>
                        <a:defRPr/>
                      </a:pPr>
                      <a:r>
                        <a:rPr lang="en-US" sz="1800">
                          <a:solidFill>
                            <a:srgbClr val="000000"/>
                          </a:solidFill>
                          <a:latin typeface="Nunito"/>
                          <a:ea typeface="Nunito"/>
                          <a:cs typeface="Nunito"/>
                          <a:sym typeface="Nunito"/>
                        </a:rPr>
                        <a:t>Imports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Real Imports of Goods &amp; Services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IMPGSC1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Medium-Term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3482733" y="6806262"/>
            <a:ext cx="3180843" cy="555498"/>
          </a:xfrm>
          <a:prstGeom prst="rect">
            <a:avLst/>
          </a:prstGeom>
        </p:spPr>
        <p:txBody>
          <a:bodyPr anchor="t" rtlCol="false" tIns="0" lIns="0" bIns="0" rIns="0">
            <a:spAutoFit/>
          </a:bodyPr>
          <a:lstStyle/>
          <a:p>
            <a:pPr algn="l">
              <a:lnSpc>
                <a:spcPts val="2286"/>
              </a:lnSpc>
            </a:pPr>
            <a:r>
              <a:rPr lang="en-US" sz="1800" spc="72">
                <a:solidFill>
                  <a:srgbClr val="000000"/>
                </a:solidFill>
                <a:latin typeface="Nunito"/>
                <a:ea typeface="Nunito"/>
                <a:cs typeface="Nunito"/>
                <a:sym typeface="Nunito"/>
              </a:rPr>
              <a:t>Short-Term (0-6 months)</a:t>
            </a:r>
          </a:p>
          <a:p>
            <a:pPr algn="l">
              <a:lnSpc>
                <a:spcPts val="2286"/>
              </a:lnSpc>
              <a:spcBef>
                <a:spcPct val="0"/>
              </a:spcBef>
            </a:pPr>
            <a:r>
              <a:rPr lang="en-US" sz="1800" spc="72">
                <a:solidFill>
                  <a:srgbClr val="000000"/>
                </a:solidFill>
                <a:latin typeface="Nunito"/>
                <a:ea typeface="Nunito"/>
                <a:cs typeface="Nunito"/>
                <a:sym typeface="Nunito"/>
              </a:rPr>
              <a:t>Medium Term (6-12 months)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Freeform 2" id="2"/>
          <p:cNvSpPr/>
          <p:nvPr/>
        </p:nvSpPr>
        <p:spPr>
          <a:xfrm flipH="false" flipV="false" rot="0">
            <a:off x="9221936" y="1028700"/>
            <a:ext cx="3996306" cy="2222945"/>
          </a:xfrm>
          <a:custGeom>
            <a:avLst/>
            <a:gdLst/>
            <a:ahLst/>
            <a:cxnLst/>
            <a:rect r="r" b="b" t="t" l="l"/>
            <a:pathLst>
              <a:path h="2222945" w="3996306">
                <a:moveTo>
                  <a:pt x="0" y="0"/>
                </a:moveTo>
                <a:lnTo>
                  <a:pt x="3996305" y="0"/>
                </a:lnTo>
                <a:lnTo>
                  <a:pt x="3996305" y="2222945"/>
                </a:lnTo>
                <a:lnTo>
                  <a:pt x="0" y="2222945"/>
                </a:lnTo>
                <a:lnTo>
                  <a:pt x="0" y="0"/>
                </a:lnTo>
                <a:close/>
              </a:path>
            </a:pathLst>
          </a:custGeom>
          <a:blipFill>
            <a:blip r:embed="rId3"/>
            <a:stretch>
              <a:fillRect l="0" t="0" r="0" b="0"/>
            </a:stretch>
          </a:blipFill>
        </p:spPr>
      </p:sp>
      <p:sp>
        <p:nvSpPr>
          <p:cNvPr name="Freeform 3" id="3"/>
          <p:cNvSpPr/>
          <p:nvPr/>
        </p:nvSpPr>
        <p:spPr>
          <a:xfrm flipH="false" flipV="false" rot="0">
            <a:off x="14056441" y="992650"/>
            <a:ext cx="3900904" cy="2515853"/>
          </a:xfrm>
          <a:custGeom>
            <a:avLst/>
            <a:gdLst/>
            <a:ahLst/>
            <a:cxnLst/>
            <a:rect r="r" b="b" t="t" l="l"/>
            <a:pathLst>
              <a:path h="2515853" w="3900904">
                <a:moveTo>
                  <a:pt x="0" y="0"/>
                </a:moveTo>
                <a:lnTo>
                  <a:pt x="3900904" y="0"/>
                </a:lnTo>
                <a:lnTo>
                  <a:pt x="3900904" y="2515853"/>
                </a:lnTo>
                <a:lnTo>
                  <a:pt x="0" y="2515853"/>
                </a:lnTo>
                <a:lnTo>
                  <a:pt x="0" y="0"/>
                </a:lnTo>
                <a:close/>
              </a:path>
            </a:pathLst>
          </a:custGeom>
          <a:blipFill>
            <a:blip r:embed="rId4"/>
            <a:stretch>
              <a:fillRect l="0" t="0" r="-14911" b="0"/>
            </a:stretch>
          </a:blipFill>
        </p:spPr>
      </p:sp>
      <p:grpSp>
        <p:nvGrpSpPr>
          <p:cNvPr name="Group 4" id="4"/>
          <p:cNvGrpSpPr/>
          <p:nvPr/>
        </p:nvGrpSpPr>
        <p:grpSpPr>
          <a:xfrm rot="0">
            <a:off x="368964" y="4227694"/>
            <a:ext cx="4263375" cy="2588116"/>
            <a:chOff x="0" y="0"/>
            <a:chExt cx="5684500" cy="3450822"/>
          </a:xfrm>
        </p:grpSpPr>
        <p:grpSp>
          <p:nvGrpSpPr>
            <p:cNvPr name="Group 5" id="5"/>
            <p:cNvGrpSpPr/>
            <p:nvPr/>
          </p:nvGrpSpPr>
          <p:grpSpPr>
            <a:xfrm rot="0">
              <a:off x="0" y="0"/>
              <a:ext cx="5684500" cy="3450822"/>
              <a:chOff x="0" y="0"/>
              <a:chExt cx="1122864" cy="681644"/>
            </a:xfrm>
          </p:grpSpPr>
          <p:sp>
            <p:nvSpPr>
              <p:cNvPr name="Freeform 6" id="6"/>
              <p:cNvSpPr/>
              <p:nvPr/>
            </p:nvSpPr>
            <p:spPr>
              <a:xfrm flipH="false" flipV="false" rot="0">
                <a:off x="0" y="0"/>
                <a:ext cx="1122864" cy="681644"/>
              </a:xfrm>
              <a:custGeom>
                <a:avLst/>
                <a:gdLst/>
                <a:ahLst/>
                <a:cxnLst/>
                <a:rect r="r" b="b" t="t" l="l"/>
                <a:pathLst>
                  <a:path h="681644" w="1122864">
                    <a:moveTo>
                      <a:pt x="0" y="0"/>
                    </a:moveTo>
                    <a:lnTo>
                      <a:pt x="919664" y="0"/>
                    </a:lnTo>
                    <a:lnTo>
                      <a:pt x="1122864" y="340822"/>
                    </a:lnTo>
                    <a:lnTo>
                      <a:pt x="919664" y="681644"/>
                    </a:lnTo>
                    <a:lnTo>
                      <a:pt x="0" y="681644"/>
                    </a:lnTo>
                    <a:lnTo>
                      <a:pt x="203200" y="340822"/>
                    </a:lnTo>
                    <a:lnTo>
                      <a:pt x="0" y="0"/>
                    </a:lnTo>
                    <a:close/>
                  </a:path>
                </a:pathLst>
              </a:custGeom>
              <a:solidFill>
                <a:srgbClr val="FFDD50"/>
              </a:solidFill>
            </p:spPr>
          </p:sp>
          <p:sp>
            <p:nvSpPr>
              <p:cNvPr name="TextBox 7" id="7"/>
              <p:cNvSpPr txBox="true"/>
              <p:nvPr/>
            </p:nvSpPr>
            <p:spPr>
              <a:xfrm>
                <a:off x="177800" y="-19050"/>
                <a:ext cx="868864" cy="700694"/>
              </a:xfrm>
              <a:prstGeom prst="rect">
                <a:avLst/>
              </a:prstGeom>
            </p:spPr>
            <p:txBody>
              <a:bodyPr anchor="ctr" rtlCol="false" tIns="50800" lIns="50800" bIns="50800" rIns="50800"/>
              <a:lstStyle/>
              <a:p>
                <a:pPr algn="ctr">
                  <a:lnSpc>
                    <a:spcPts val="2412"/>
                  </a:lnSpc>
                </a:pPr>
              </a:p>
            </p:txBody>
          </p:sp>
        </p:grpSp>
        <p:sp>
          <p:nvSpPr>
            <p:cNvPr name="TextBox 8" id="8"/>
            <p:cNvSpPr txBox="true"/>
            <p:nvPr/>
          </p:nvSpPr>
          <p:spPr>
            <a:xfrm rot="0">
              <a:off x="1435008" y="916209"/>
              <a:ext cx="3134109" cy="1551728"/>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Feature Selection</a:t>
              </a:r>
            </a:p>
          </p:txBody>
        </p:sp>
      </p:grpSp>
      <p:grpSp>
        <p:nvGrpSpPr>
          <p:cNvPr name="Group 9" id="9"/>
          <p:cNvGrpSpPr/>
          <p:nvPr/>
        </p:nvGrpSpPr>
        <p:grpSpPr>
          <a:xfrm rot="0">
            <a:off x="368964" y="7151594"/>
            <a:ext cx="3626763" cy="2742922"/>
            <a:chOff x="0" y="0"/>
            <a:chExt cx="4835685" cy="3657229"/>
          </a:xfrm>
        </p:grpSpPr>
        <p:grpSp>
          <p:nvGrpSpPr>
            <p:cNvPr name="Group 10" id="10"/>
            <p:cNvGrpSpPr/>
            <p:nvPr/>
          </p:nvGrpSpPr>
          <p:grpSpPr>
            <a:xfrm rot="0">
              <a:off x="266568" y="0"/>
              <a:ext cx="4569116" cy="3657229"/>
              <a:chOff x="0" y="0"/>
              <a:chExt cx="902541" cy="722416"/>
            </a:xfrm>
          </p:grpSpPr>
          <p:sp>
            <p:nvSpPr>
              <p:cNvPr name="Freeform 11" id="11"/>
              <p:cNvSpPr/>
              <p:nvPr/>
            </p:nvSpPr>
            <p:spPr>
              <a:xfrm flipH="false" flipV="false" rot="0">
                <a:off x="0" y="0"/>
                <a:ext cx="902541" cy="722416"/>
              </a:xfrm>
              <a:custGeom>
                <a:avLst/>
                <a:gdLst/>
                <a:ahLst/>
                <a:cxnLst/>
                <a:rect r="r" b="b" t="t" l="l"/>
                <a:pathLst>
                  <a:path h="722416" w="902541">
                    <a:moveTo>
                      <a:pt x="115219" y="0"/>
                    </a:moveTo>
                    <a:lnTo>
                      <a:pt x="787322" y="0"/>
                    </a:lnTo>
                    <a:cubicBezTo>
                      <a:pt x="817880" y="0"/>
                      <a:pt x="847187" y="12139"/>
                      <a:pt x="868794" y="33747"/>
                    </a:cubicBezTo>
                    <a:cubicBezTo>
                      <a:pt x="890402" y="55355"/>
                      <a:pt x="902541" y="84661"/>
                      <a:pt x="902541" y="115219"/>
                    </a:cubicBezTo>
                    <a:lnTo>
                      <a:pt x="902541" y="607196"/>
                    </a:lnTo>
                    <a:cubicBezTo>
                      <a:pt x="902541" y="637754"/>
                      <a:pt x="890402" y="667061"/>
                      <a:pt x="868794" y="688669"/>
                    </a:cubicBezTo>
                    <a:cubicBezTo>
                      <a:pt x="847187" y="710277"/>
                      <a:pt x="817880" y="722416"/>
                      <a:pt x="787322" y="722416"/>
                    </a:cubicBezTo>
                    <a:lnTo>
                      <a:pt x="115219" y="722416"/>
                    </a:lnTo>
                    <a:cubicBezTo>
                      <a:pt x="84661" y="722416"/>
                      <a:pt x="55355" y="710277"/>
                      <a:pt x="33747" y="688669"/>
                    </a:cubicBezTo>
                    <a:cubicBezTo>
                      <a:pt x="12139" y="667061"/>
                      <a:pt x="0" y="637754"/>
                      <a:pt x="0" y="607196"/>
                    </a:cubicBezTo>
                    <a:lnTo>
                      <a:pt x="0" y="115219"/>
                    </a:lnTo>
                    <a:cubicBezTo>
                      <a:pt x="0" y="84661"/>
                      <a:pt x="12139" y="55355"/>
                      <a:pt x="33747" y="33747"/>
                    </a:cubicBezTo>
                    <a:cubicBezTo>
                      <a:pt x="55355" y="12139"/>
                      <a:pt x="84661" y="0"/>
                      <a:pt x="115219" y="0"/>
                    </a:cubicBezTo>
                    <a:close/>
                  </a:path>
                </a:pathLst>
              </a:custGeom>
              <a:solidFill>
                <a:srgbClr val="FFFAB7"/>
              </a:solidFill>
            </p:spPr>
          </p:sp>
          <p:sp>
            <p:nvSpPr>
              <p:cNvPr name="TextBox 12" id="12"/>
              <p:cNvSpPr txBox="true"/>
              <p:nvPr/>
            </p:nvSpPr>
            <p:spPr>
              <a:xfrm>
                <a:off x="0" y="-19050"/>
                <a:ext cx="902541" cy="741466"/>
              </a:xfrm>
              <a:prstGeom prst="rect">
                <a:avLst/>
              </a:prstGeom>
            </p:spPr>
            <p:txBody>
              <a:bodyPr anchor="ctr" rtlCol="false" tIns="50800" lIns="50800" bIns="50800" rIns="50800"/>
              <a:lstStyle/>
              <a:p>
                <a:pPr algn="ctr">
                  <a:lnSpc>
                    <a:spcPts val="2412"/>
                  </a:lnSpc>
                </a:pPr>
              </a:p>
            </p:txBody>
          </p:sp>
        </p:grpSp>
        <p:sp>
          <p:nvSpPr>
            <p:cNvPr name="TextBox 13" id="13"/>
            <p:cNvSpPr txBox="true"/>
            <p:nvPr/>
          </p:nvSpPr>
          <p:spPr>
            <a:xfrm rot="0">
              <a:off x="1368700" y="601625"/>
              <a:ext cx="3366352" cy="2434929"/>
            </a:xfrm>
            <a:prstGeom prst="rect">
              <a:avLst/>
            </a:prstGeom>
          </p:spPr>
          <p:txBody>
            <a:bodyPr anchor="t" rtlCol="false" tIns="0" lIns="0" bIns="0" rIns="0">
              <a:spAutoFit/>
            </a:bodyPr>
            <a:lstStyle/>
            <a:p>
              <a:pPr algn="ctr">
                <a:lnSpc>
                  <a:spcPts val="2412"/>
                </a:lnSpc>
                <a:spcBef>
                  <a:spcPct val="0"/>
                </a:spcBef>
              </a:pPr>
              <a:r>
                <a:rPr lang="en-US" b="true" sz="1899" spc="75">
                  <a:solidFill>
                    <a:srgbClr val="000000"/>
                  </a:solidFill>
                  <a:latin typeface="Nunito Bold"/>
                  <a:ea typeface="Nunito Bold"/>
                  <a:cs typeface="Nunito Bold"/>
                  <a:sym typeface="Nunito Bold"/>
                </a:rPr>
                <a:t>Removed key economic indicators</a:t>
              </a:r>
              <a:r>
                <a:rPr lang="en-US" sz="1899" spc="75">
                  <a:solidFill>
                    <a:srgbClr val="000000"/>
                  </a:solidFill>
                  <a:latin typeface="Nunito"/>
                  <a:ea typeface="Nunito"/>
                  <a:cs typeface="Nunito"/>
                  <a:sym typeface="Nunito"/>
                </a:rPr>
                <a:t> that are naturally correlated but still carry distinct predictive value.</a:t>
              </a:r>
            </a:p>
          </p:txBody>
        </p:sp>
        <p:sp>
          <p:nvSpPr>
            <p:cNvPr name="Freeform 14" id="14"/>
            <p:cNvSpPr/>
            <p:nvPr/>
          </p:nvSpPr>
          <p:spPr>
            <a:xfrm flipH="false" flipV="false" rot="0">
              <a:off x="0" y="2438603"/>
              <a:ext cx="1368700" cy="1195901"/>
            </a:xfrm>
            <a:custGeom>
              <a:avLst/>
              <a:gdLst/>
              <a:ahLst/>
              <a:cxnLst/>
              <a:rect r="r" b="b" t="t" l="l"/>
              <a:pathLst>
                <a:path h="1195901" w="1368700">
                  <a:moveTo>
                    <a:pt x="0" y="0"/>
                  </a:moveTo>
                  <a:lnTo>
                    <a:pt x="1368700" y="0"/>
                  </a:lnTo>
                  <a:lnTo>
                    <a:pt x="1368700" y="1195902"/>
                  </a:lnTo>
                  <a:lnTo>
                    <a:pt x="0" y="11959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5" id="15"/>
          <p:cNvGrpSpPr/>
          <p:nvPr/>
        </p:nvGrpSpPr>
        <p:grpSpPr>
          <a:xfrm rot="0">
            <a:off x="4502364" y="4227694"/>
            <a:ext cx="4263375" cy="2588116"/>
            <a:chOff x="0" y="0"/>
            <a:chExt cx="5684500" cy="3450822"/>
          </a:xfrm>
        </p:grpSpPr>
        <p:grpSp>
          <p:nvGrpSpPr>
            <p:cNvPr name="Group 16" id="16"/>
            <p:cNvGrpSpPr/>
            <p:nvPr/>
          </p:nvGrpSpPr>
          <p:grpSpPr>
            <a:xfrm rot="0">
              <a:off x="0" y="0"/>
              <a:ext cx="5684500" cy="3450822"/>
              <a:chOff x="0" y="0"/>
              <a:chExt cx="1122864" cy="681644"/>
            </a:xfrm>
          </p:grpSpPr>
          <p:sp>
            <p:nvSpPr>
              <p:cNvPr name="Freeform 17" id="17"/>
              <p:cNvSpPr/>
              <p:nvPr/>
            </p:nvSpPr>
            <p:spPr>
              <a:xfrm flipH="false" flipV="false" rot="0">
                <a:off x="0" y="0"/>
                <a:ext cx="1122864" cy="681644"/>
              </a:xfrm>
              <a:custGeom>
                <a:avLst/>
                <a:gdLst/>
                <a:ahLst/>
                <a:cxnLst/>
                <a:rect r="r" b="b" t="t" l="l"/>
                <a:pathLst>
                  <a:path h="681644" w="1122864">
                    <a:moveTo>
                      <a:pt x="0" y="0"/>
                    </a:moveTo>
                    <a:lnTo>
                      <a:pt x="919664" y="0"/>
                    </a:lnTo>
                    <a:lnTo>
                      <a:pt x="1122864" y="340822"/>
                    </a:lnTo>
                    <a:lnTo>
                      <a:pt x="919664" y="681644"/>
                    </a:lnTo>
                    <a:lnTo>
                      <a:pt x="0" y="681644"/>
                    </a:lnTo>
                    <a:lnTo>
                      <a:pt x="203200" y="340822"/>
                    </a:lnTo>
                    <a:lnTo>
                      <a:pt x="0" y="0"/>
                    </a:lnTo>
                    <a:close/>
                  </a:path>
                </a:pathLst>
              </a:custGeom>
              <a:solidFill>
                <a:srgbClr val="FFDD50"/>
              </a:solidFill>
            </p:spPr>
          </p:sp>
          <p:sp>
            <p:nvSpPr>
              <p:cNvPr name="TextBox 18" id="18"/>
              <p:cNvSpPr txBox="true"/>
              <p:nvPr/>
            </p:nvSpPr>
            <p:spPr>
              <a:xfrm>
                <a:off x="177800" y="-19050"/>
                <a:ext cx="868864" cy="700694"/>
              </a:xfrm>
              <a:prstGeom prst="rect">
                <a:avLst/>
              </a:prstGeom>
            </p:spPr>
            <p:txBody>
              <a:bodyPr anchor="ctr" rtlCol="false" tIns="50800" lIns="50800" bIns="50800" rIns="50800"/>
              <a:lstStyle/>
              <a:p>
                <a:pPr algn="ctr">
                  <a:lnSpc>
                    <a:spcPts val="2412"/>
                  </a:lnSpc>
                </a:pPr>
              </a:p>
            </p:txBody>
          </p:sp>
        </p:grpSp>
        <p:sp>
          <p:nvSpPr>
            <p:cNvPr name="TextBox 19" id="19"/>
            <p:cNvSpPr txBox="true"/>
            <p:nvPr/>
          </p:nvSpPr>
          <p:spPr>
            <a:xfrm rot="0">
              <a:off x="1308010" y="916209"/>
              <a:ext cx="3401945" cy="1551728"/>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Model Fitting</a:t>
              </a:r>
            </a:p>
          </p:txBody>
        </p:sp>
      </p:grpSp>
      <p:grpSp>
        <p:nvGrpSpPr>
          <p:cNvPr name="Group 20" id="20"/>
          <p:cNvGrpSpPr/>
          <p:nvPr/>
        </p:nvGrpSpPr>
        <p:grpSpPr>
          <a:xfrm rot="0">
            <a:off x="4815167" y="7358735"/>
            <a:ext cx="3637770" cy="2501757"/>
            <a:chOff x="0" y="0"/>
            <a:chExt cx="958096" cy="658899"/>
          </a:xfrm>
        </p:grpSpPr>
        <p:sp>
          <p:nvSpPr>
            <p:cNvPr name="Freeform 21" id="21"/>
            <p:cNvSpPr/>
            <p:nvPr/>
          </p:nvSpPr>
          <p:spPr>
            <a:xfrm flipH="false" flipV="false" rot="0">
              <a:off x="0" y="0"/>
              <a:ext cx="958096" cy="658899"/>
            </a:xfrm>
            <a:custGeom>
              <a:avLst/>
              <a:gdLst/>
              <a:ahLst/>
              <a:cxnLst/>
              <a:rect r="r" b="b" t="t" l="l"/>
              <a:pathLst>
                <a:path h="658899" w="958096">
                  <a:moveTo>
                    <a:pt x="108538" y="0"/>
                  </a:moveTo>
                  <a:lnTo>
                    <a:pt x="849557" y="0"/>
                  </a:lnTo>
                  <a:cubicBezTo>
                    <a:pt x="909501" y="0"/>
                    <a:pt x="958096" y="48594"/>
                    <a:pt x="958096" y="108538"/>
                  </a:cubicBezTo>
                  <a:lnTo>
                    <a:pt x="958096" y="550360"/>
                  </a:lnTo>
                  <a:cubicBezTo>
                    <a:pt x="958096" y="610305"/>
                    <a:pt x="909501" y="658899"/>
                    <a:pt x="849557" y="658899"/>
                  </a:cubicBezTo>
                  <a:lnTo>
                    <a:pt x="108538" y="658899"/>
                  </a:lnTo>
                  <a:cubicBezTo>
                    <a:pt x="48594" y="658899"/>
                    <a:pt x="0" y="610305"/>
                    <a:pt x="0" y="550360"/>
                  </a:cubicBezTo>
                  <a:lnTo>
                    <a:pt x="0" y="108538"/>
                  </a:lnTo>
                  <a:cubicBezTo>
                    <a:pt x="0" y="48594"/>
                    <a:pt x="48594" y="0"/>
                    <a:pt x="108538" y="0"/>
                  </a:cubicBezTo>
                  <a:close/>
                </a:path>
              </a:pathLst>
            </a:custGeom>
            <a:solidFill>
              <a:srgbClr val="FFFAB7"/>
            </a:solidFill>
          </p:spPr>
        </p:sp>
        <p:sp>
          <p:nvSpPr>
            <p:cNvPr name="TextBox 22" id="22"/>
            <p:cNvSpPr txBox="true"/>
            <p:nvPr/>
          </p:nvSpPr>
          <p:spPr>
            <a:xfrm>
              <a:off x="0" y="-19050"/>
              <a:ext cx="958096" cy="677949"/>
            </a:xfrm>
            <a:prstGeom prst="rect">
              <a:avLst/>
            </a:prstGeom>
          </p:spPr>
          <p:txBody>
            <a:bodyPr anchor="ctr" rtlCol="false" tIns="50800" lIns="50800" bIns="50800" rIns="50800"/>
            <a:lstStyle/>
            <a:p>
              <a:pPr algn="ctr">
                <a:lnSpc>
                  <a:spcPts val="2412"/>
                </a:lnSpc>
              </a:pPr>
            </a:p>
          </p:txBody>
        </p:sp>
      </p:grpSp>
      <p:sp>
        <p:nvSpPr>
          <p:cNvPr name="TextBox 23" id="23"/>
          <p:cNvSpPr txBox="true"/>
          <p:nvPr/>
        </p:nvSpPr>
        <p:spPr>
          <a:xfrm rot="0">
            <a:off x="5371670" y="7526826"/>
            <a:ext cx="2524764" cy="2135913"/>
          </a:xfrm>
          <a:prstGeom prst="rect">
            <a:avLst/>
          </a:prstGeom>
        </p:spPr>
        <p:txBody>
          <a:bodyPr anchor="t" rtlCol="false" tIns="0" lIns="0" bIns="0" rIns="0">
            <a:spAutoFit/>
          </a:bodyPr>
          <a:lstStyle/>
          <a:p>
            <a:pPr algn="ctr">
              <a:lnSpc>
                <a:spcPts val="2412"/>
              </a:lnSpc>
            </a:pPr>
            <a:r>
              <a:rPr lang="en-US" sz="1899" spc="75">
                <a:solidFill>
                  <a:srgbClr val="000000"/>
                </a:solidFill>
                <a:latin typeface="Nunito"/>
                <a:ea typeface="Nunito"/>
                <a:cs typeface="Nunito"/>
                <a:sym typeface="Nunito"/>
              </a:rPr>
              <a:t>VAR model not as useful for forecasting recession. A</a:t>
            </a:r>
            <a:r>
              <a:rPr lang="en-US" sz="1899" spc="75">
                <a:solidFill>
                  <a:srgbClr val="000000"/>
                </a:solidFill>
                <a:latin typeface="Nunito"/>
                <a:ea typeface="Nunito"/>
                <a:cs typeface="Nunito"/>
                <a:sym typeface="Nunito"/>
                <a:hlinkClick r:id="rId7" tooltip="https://www.statsmodels.org/devel/examples/notebooks/generated/autoregressive_distributed_lag.html"/>
              </a:rPr>
              <a:t>utoregressive Distributed Lag </a:t>
            </a:r>
          </a:p>
          <a:p>
            <a:pPr algn="ctr">
              <a:lnSpc>
                <a:spcPts val="2412"/>
              </a:lnSpc>
              <a:spcBef>
                <a:spcPct val="0"/>
              </a:spcBef>
            </a:pPr>
            <a:r>
              <a:rPr lang="en-US" sz="1899" spc="75">
                <a:solidFill>
                  <a:srgbClr val="000000"/>
                </a:solidFill>
                <a:latin typeface="Nunito"/>
                <a:ea typeface="Nunito"/>
                <a:cs typeface="Nunito"/>
                <a:sym typeface="Nunito"/>
              </a:rPr>
              <a:t>(</a:t>
            </a:r>
            <a:r>
              <a:rPr lang="en-US" b="true" sz="1899" spc="75">
                <a:solidFill>
                  <a:srgbClr val="000000"/>
                </a:solidFill>
                <a:latin typeface="Nunito Bold"/>
                <a:ea typeface="Nunito Bold"/>
                <a:cs typeface="Nunito Bold"/>
                <a:sym typeface="Nunito Bold"/>
              </a:rPr>
              <a:t>ADL) </a:t>
            </a:r>
            <a:r>
              <a:rPr lang="en-US" sz="1899" spc="75">
                <a:solidFill>
                  <a:srgbClr val="000000"/>
                </a:solidFill>
                <a:latin typeface="Nunito"/>
                <a:ea typeface="Nunito"/>
                <a:cs typeface="Nunito"/>
                <a:sym typeface="Nunito"/>
              </a:rPr>
              <a:t>would be better suited</a:t>
            </a:r>
          </a:p>
        </p:txBody>
      </p:sp>
      <p:sp>
        <p:nvSpPr>
          <p:cNvPr name="Freeform 24" id="24"/>
          <p:cNvSpPr/>
          <p:nvPr/>
        </p:nvSpPr>
        <p:spPr>
          <a:xfrm flipH="false" flipV="false" rot="0">
            <a:off x="4502364" y="8997590"/>
            <a:ext cx="1026525" cy="896926"/>
          </a:xfrm>
          <a:custGeom>
            <a:avLst/>
            <a:gdLst/>
            <a:ahLst/>
            <a:cxnLst/>
            <a:rect r="r" b="b" t="t" l="l"/>
            <a:pathLst>
              <a:path h="896926" w="1026525">
                <a:moveTo>
                  <a:pt x="0" y="0"/>
                </a:moveTo>
                <a:lnTo>
                  <a:pt x="1026525" y="0"/>
                </a:lnTo>
                <a:lnTo>
                  <a:pt x="1026525" y="896926"/>
                </a:lnTo>
                <a:lnTo>
                  <a:pt x="0" y="8969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5" id="25"/>
          <p:cNvGrpSpPr/>
          <p:nvPr/>
        </p:nvGrpSpPr>
        <p:grpSpPr>
          <a:xfrm rot="0">
            <a:off x="8765739" y="4227694"/>
            <a:ext cx="4263375" cy="2588116"/>
            <a:chOff x="0" y="0"/>
            <a:chExt cx="5684500" cy="3450822"/>
          </a:xfrm>
        </p:grpSpPr>
        <p:grpSp>
          <p:nvGrpSpPr>
            <p:cNvPr name="Group 26" id="26"/>
            <p:cNvGrpSpPr/>
            <p:nvPr/>
          </p:nvGrpSpPr>
          <p:grpSpPr>
            <a:xfrm rot="0">
              <a:off x="0" y="0"/>
              <a:ext cx="5684500" cy="3450822"/>
              <a:chOff x="0" y="0"/>
              <a:chExt cx="1122864" cy="681644"/>
            </a:xfrm>
          </p:grpSpPr>
          <p:sp>
            <p:nvSpPr>
              <p:cNvPr name="Freeform 27" id="27"/>
              <p:cNvSpPr/>
              <p:nvPr/>
            </p:nvSpPr>
            <p:spPr>
              <a:xfrm flipH="false" flipV="false" rot="0">
                <a:off x="0" y="0"/>
                <a:ext cx="1122864" cy="681644"/>
              </a:xfrm>
              <a:custGeom>
                <a:avLst/>
                <a:gdLst/>
                <a:ahLst/>
                <a:cxnLst/>
                <a:rect r="r" b="b" t="t" l="l"/>
                <a:pathLst>
                  <a:path h="681644" w="1122864">
                    <a:moveTo>
                      <a:pt x="0" y="0"/>
                    </a:moveTo>
                    <a:lnTo>
                      <a:pt x="919664" y="0"/>
                    </a:lnTo>
                    <a:lnTo>
                      <a:pt x="1122864" y="340822"/>
                    </a:lnTo>
                    <a:lnTo>
                      <a:pt x="919664" y="681644"/>
                    </a:lnTo>
                    <a:lnTo>
                      <a:pt x="0" y="681644"/>
                    </a:lnTo>
                    <a:lnTo>
                      <a:pt x="203200" y="340822"/>
                    </a:lnTo>
                    <a:lnTo>
                      <a:pt x="0" y="0"/>
                    </a:lnTo>
                    <a:close/>
                  </a:path>
                </a:pathLst>
              </a:custGeom>
              <a:solidFill>
                <a:srgbClr val="FFDD50"/>
              </a:solidFill>
            </p:spPr>
          </p:sp>
          <p:sp>
            <p:nvSpPr>
              <p:cNvPr name="TextBox 28" id="28"/>
              <p:cNvSpPr txBox="true"/>
              <p:nvPr/>
            </p:nvSpPr>
            <p:spPr>
              <a:xfrm>
                <a:off x="177800" y="-19050"/>
                <a:ext cx="868864" cy="700694"/>
              </a:xfrm>
              <a:prstGeom prst="rect">
                <a:avLst/>
              </a:prstGeom>
            </p:spPr>
            <p:txBody>
              <a:bodyPr anchor="ctr" rtlCol="false" tIns="50800" lIns="50800" bIns="50800" rIns="50800"/>
              <a:lstStyle/>
              <a:p>
                <a:pPr algn="ctr">
                  <a:lnSpc>
                    <a:spcPts val="2412"/>
                  </a:lnSpc>
                </a:pPr>
              </a:p>
            </p:txBody>
          </p:sp>
        </p:grpSp>
        <p:sp>
          <p:nvSpPr>
            <p:cNvPr name="TextBox 29" id="29"/>
            <p:cNvSpPr txBox="true"/>
            <p:nvPr/>
          </p:nvSpPr>
          <p:spPr>
            <a:xfrm rot="0">
              <a:off x="245080" y="1316259"/>
              <a:ext cx="5194340" cy="751628"/>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Forecast</a:t>
              </a:r>
            </a:p>
          </p:txBody>
        </p:sp>
      </p:grpSp>
      <p:grpSp>
        <p:nvGrpSpPr>
          <p:cNvPr name="Group 30" id="30"/>
          <p:cNvGrpSpPr/>
          <p:nvPr/>
        </p:nvGrpSpPr>
        <p:grpSpPr>
          <a:xfrm rot="0">
            <a:off x="9272087" y="7787360"/>
            <a:ext cx="2936835" cy="1461101"/>
            <a:chOff x="0" y="0"/>
            <a:chExt cx="3915780" cy="1948135"/>
          </a:xfrm>
        </p:grpSpPr>
        <p:grpSp>
          <p:nvGrpSpPr>
            <p:cNvPr name="Group 31" id="31"/>
            <p:cNvGrpSpPr/>
            <p:nvPr/>
          </p:nvGrpSpPr>
          <p:grpSpPr>
            <a:xfrm rot="0">
              <a:off x="0" y="0"/>
              <a:ext cx="3915780" cy="1948135"/>
              <a:chOff x="0" y="0"/>
              <a:chExt cx="773487" cy="384817"/>
            </a:xfrm>
          </p:grpSpPr>
          <p:sp>
            <p:nvSpPr>
              <p:cNvPr name="Freeform 32" id="32"/>
              <p:cNvSpPr/>
              <p:nvPr/>
            </p:nvSpPr>
            <p:spPr>
              <a:xfrm flipH="false" flipV="false" rot="0">
                <a:off x="0" y="0"/>
                <a:ext cx="773487" cy="384817"/>
              </a:xfrm>
              <a:custGeom>
                <a:avLst/>
                <a:gdLst/>
                <a:ahLst/>
                <a:cxnLst/>
                <a:rect r="r" b="b" t="t" l="l"/>
                <a:pathLst>
                  <a:path h="384817" w="773487">
                    <a:moveTo>
                      <a:pt x="134443" y="0"/>
                    </a:moveTo>
                    <a:lnTo>
                      <a:pt x="639044" y="0"/>
                    </a:lnTo>
                    <a:cubicBezTo>
                      <a:pt x="674701" y="0"/>
                      <a:pt x="708897" y="14165"/>
                      <a:pt x="734110" y="39378"/>
                    </a:cubicBezTo>
                    <a:cubicBezTo>
                      <a:pt x="759323" y="64591"/>
                      <a:pt x="773487" y="98787"/>
                      <a:pt x="773487" y="134443"/>
                    </a:cubicBezTo>
                    <a:lnTo>
                      <a:pt x="773487" y="250374"/>
                    </a:lnTo>
                    <a:cubicBezTo>
                      <a:pt x="773487" y="286030"/>
                      <a:pt x="759323" y="320226"/>
                      <a:pt x="734110" y="345439"/>
                    </a:cubicBezTo>
                    <a:cubicBezTo>
                      <a:pt x="708897" y="370652"/>
                      <a:pt x="674701" y="384817"/>
                      <a:pt x="639044" y="384817"/>
                    </a:cubicBezTo>
                    <a:lnTo>
                      <a:pt x="134443" y="384817"/>
                    </a:lnTo>
                    <a:cubicBezTo>
                      <a:pt x="60192" y="384817"/>
                      <a:pt x="0" y="324625"/>
                      <a:pt x="0" y="250374"/>
                    </a:cubicBezTo>
                    <a:lnTo>
                      <a:pt x="0" y="134443"/>
                    </a:lnTo>
                    <a:cubicBezTo>
                      <a:pt x="0" y="98787"/>
                      <a:pt x="14165" y="64591"/>
                      <a:pt x="39378" y="39378"/>
                    </a:cubicBezTo>
                    <a:cubicBezTo>
                      <a:pt x="64591" y="14165"/>
                      <a:pt x="98787" y="0"/>
                      <a:pt x="134443" y="0"/>
                    </a:cubicBezTo>
                    <a:close/>
                  </a:path>
                </a:pathLst>
              </a:custGeom>
              <a:solidFill>
                <a:srgbClr val="FFFAB7"/>
              </a:solidFill>
            </p:spPr>
          </p:sp>
          <p:sp>
            <p:nvSpPr>
              <p:cNvPr name="TextBox 33" id="33"/>
              <p:cNvSpPr txBox="true"/>
              <p:nvPr/>
            </p:nvSpPr>
            <p:spPr>
              <a:xfrm>
                <a:off x="0" y="-19050"/>
                <a:ext cx="773487" cy="403867"/>
              </a:xfrm>
              <a:prstGeom prst="rect">
                <a:avLst/>
              </a:prstGeom>
            </p:spPr>
            <p:txBody>
              <a:bodyPr anchor="ctr" rtlCol="false" tIns="50800" lIns="50800" bIns="50800" rIns="50800"/>
              <a:lstStyle/>
              <a:p>
                <a:pPr algn="ctr">
                  <a:lnSpc>
                    <a:spcPts val="2412"/>
                  </a:lnSpc>
                </a:pPr>
              </a:p>
            </p:txBody>
          </p:sp>
        </p:grpSp>
        <p:sp>
          <p:nvSpPr>
            <p:cNvPr name="TextBox 34" id="34"/>
            <p:cNvSpPr txBox="true"/>
            <p:nvPr/>
          </p:nvSpPr>
          <p:spPr>
            <a:xfrm rot="0">
              <a:off x="1138065" y="482458"/>
              <a:ext cx="2360763" cy="1215817"/>
            </a:xfrm>
            <a:prstGeom prst="rect">
              <a:avLst/>
            </a:prstGeom>
          </p:spPr>
          <p:txBody>
            <a:bodyPr anchor="t" rtlCol="false" tIns="0" lIns="0" bIns="0" rIns="0">
              <a:spAutoFit/>
            </a:bodyPr>
            <a:lstStyle/>
            <a:p>
              <a:pPr algn="ctr">
                <a:lnSpc>
                  <a:spcPts val="2412"/>
                </a:lnSpc>
                <a:spcBef>
                  <a:spcPct val="0"/>
                </a:spcBef>
              </a:pPr>
              <a:r>
                <a:rPr lang="en-US" b="true" sz="1899" spc="75">
                  <a:solidFill>
                    <a:srgbClr val="000000"/>
                  </a:solidFill>
                  <a:latin typeface="Nunito Bold"/>
                  <a:ea typeface="Nunito Bold"/>
                  <a:cs typeface="Nunito Bold"/>
                  <a:sym typeface="Nunito Bold"/>
                </a:rPr>
                <a:t>Missing tick marks</a:t>
              </a:r>
              <a:r>
                <a:rPr lang="en-US" sz="1899" spc="75">
                  <a:solidFill>
                    <a:srgbClr val="000000"/>
                  </a:solidFill>
                  <a:latin typeface="Nunito"/>
                  <a:ea typeface="Nunito"/>
                  <a:cs typeface="Nunito"/>
                  <a:sym typeface="Nunito"/>
                </a:rPr>
                <a:t> on y axis</a:t>
              </a:r>
            </a:p>
          </p:txBody>
        </p:sp>
        <p:sp>
          <p:nvSpPr>
            <p:cNvPr name="Freeform 35" id="35"/>
            <p:cNvSpPr/>
            <p:nvPr/>
          </p:nvSpPr>
          <p:spPr>
            <a:xfrm flipH="false" flipV="false" rot="0">
              <a:off x="0" y="683528"/>
              <a:ext cx="1368700" cy="1195901"/>
            </a:xfrm>
            <a:custGeom>
              <a:avLst/>
              <a:gdLst/>
              <a:ahLst/>
              <a:cxnLst/>
              <a:rect r="r" b="b" t="t" l="l"/>
              <a:pathLst>
                <a:path h="1195901" w="1368700">
                  <a:moveTo>
                    <a:pt x="0" y="0"/>
                  </a:moveTo>
                  <a:lnTo>
                    <a:pt x="1368700" y="0"/>
                  </a:lnTo>
                  <a:lnTo>
                    <a:pt x="1368700" y="1195901"/>
                  </a:lnTo>
                  <a:lnTo>
                    <a:pt x="0" y="1195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AutoShape 36" id="36"/>
          <p:cNvSpPr/>
          <p:nvPr/>
        </p:nvSpPr>
        <p:spPr>
          <a:xfrm flipV="true">
            <a:off x="13029114" y="3251645"/>
            <a:ext cx="189127" cy="2270107"/>
          </a:xfrm>
          <a:prstGeom prst="line">
            <a:avLst/>
          </a:prstGeom>
          <a:ln cap="flat" w="38100">
            <a:solidFill>
              <a:srgbClr val="000000"/>
            </a:solidFill>
            <a:prstDash val="solid"/>
            <a:headEnd type="none" len="sm" w="sm"/>
            <a:tailEnd type="arrow" len="sm" w="med"/>
          </a:ln>
        </p:spPr>
      </p:sp>
      <p:sp>
        <p:nvSpPr>
          <p:cNvPr name="AutoShape 37" id="37"/>
          <p:cNvSpPr/>
          <p:nvPr/>
        </p:nvSpPr>
        <p:spPr>
          <a:xfrm flipV="true">
            <a:off x="13029114" y="3249805"/>
            <a:ext cx="1494052" cy="2271947"/>
          </a:xfrm>
          <a:prstGeom prst="line">
            <a:avLst/>
          </a:prstGeom>
          <a:ln cap="flat" w="38100">
            <a:solidFill>
              <a:srgbClr val="000000"/>
            </a:solidFill>
            <a:prstDash val="solid"/>
            <a:headEnd type="none" len="sm" w="sm"/>
            <a:tailEnd type="arrow" len="sm" w="med"/>
          </a:ln>
        </p:spPr>
      </p:sp>
      <p:sp>
        <p:nvSpPr>
          <p:cNvPr name="Freeform 38" id="38"/>
          <p:cNvSpPr/>
          <p:nvPr/>
        </p:nvSpPr>
        <p:spPr>
          <a:xfrm flipH="false" flipV="false" rot="0">
            <a:off x="602276" y="1675000"/>
            <a:ext cx="3393452" cy="2350737"/>
          </a:xfrm>
          <a:custGeom>
            <a:avLst/>
            <a:gdLst/>
            <a:ahLst/>
            <a:cxnLst/>
            <a:rect r="r" b="b" t="t" l="l"/>
            <a:pathLst>
              <a:path h="2350737" w="3393452">
                <a:moveTo>
                  <a:pt x="0" y="0"/>
                </a:moveTo>
                <a:lnTo>
                  <a:pt x="3393452" y="0"/>
                </a:lnTo>
                <a:lnTo>
                  <a:pt x="3393452" y="2350737"/>
                </a:lnTo>
                <a:lnTo>
                  <a:pt x="0" y="23507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9" id="39"/>
          <p:cNvSpPr txBox="true"/>
          <p:nvPr/>
        </p:nvSpPr>
        <p:spPr>
          <a:xfrm rot="0">
            <a:off x="602276" y="228863"/>
            <a:ext cx="12615966" cy="531636"/>
          </a:xfrm>
          <a:prstGeom prst="rect">
            <a:avLst/>
          </a:prstGeom>
        </p:spPr>
        <p:txBody>
          <a:bodyPr anchor="t" rtlCol="false" tIns="0" lIns="0" bIns="0" rIns="0">
            <a:spAutoFit/>
          </a:bodyPr>
          <a:lstStyle/>
          <a:p>
            <a:pPr algn="l">
              <a:lnSpc>
                <a:spcPts val="4337"/>
              </a:lnSpc>
              <a:spcBef>
                <a:spcPct val="0"/>
              </a:spcBef>
            </a:pPr>
            <a:r>
              <a:rPr lang="en-US" b="true" sz="3415" spc="136">
                <a:solidFill>
                  <a:srgbClr val="E75A59"/>
                </a:solidFill>
                <a:latin typeface="Nunito Bold"/>
                <a:ea typeface="Nunito Bold"/>
                <a:cs typeface="Nunito Bold"/>
                <a:sym typeface="Nunito Bold"/>
              </a:rPr>
              <a:t>Improvement</a:t>
            </a:r>
            <a:r>
              <a:rPr lang="en-US" b="true" sz="3415" spc="136">
                <a:solidFill>
                  <a:srgbClr val="000000"/>
                </a:solidFill>
                <a:latin typeface="Nunito Bold"/>
                <a:ea typeface="Nunito Bold"/>
                <a:cs typeface="Nunito Bold"/>
                <a:sym typeface="Nunito Bold"/>
              </a:rPr>
              <a:t> based on </a:t>
            </a:r>
            <a:r>
              <a:rPr lang="en-US" b="true" sz="3415" spc="136">
                <a:solidFill>
                  <a:srgbClr val="E75A59"/>
                </a:solidFill>
                <a:latin typeface="Nunito Bold"/>
                <a:ea typeface="Nunito Bold"/>
                <a:cs typeface="Nunito Bold"/>
                <a:sym typeface="Nunito Bold"/>
              </a:rPr>
              <a:t>Feedback </a:t>
            </a:r>
            <a:r>
              <a:rPr lang="en-US" b="true" sz="3415" spc="136">
                <a:solidFill>
                  <a:srgbClr val="000000"/>
                </a:solidFill>
                <a:latin typeface="Nunito Bold"/>
                <a:ea typeface="Nunito Bold"/>
                <a:cs typeface="Nunito Bold"/>
                <a:sym typeface="Nunito Bold"/>
              </a:rPr>
              <a:t>on Methodology</a:t>
            </a:r>
          </a:p>
        </p:txBody>
      </p:sp>
      <p:sp>
        <p:nvSpPr>
          <p:cNvPr name="TextBox 40" id="40"/>
          <p:cNvSpPr txBox="true"/>
          <p:nvPr/>
        </p:nvSpPr>
        <p:spPr>
          <a:xfrm rot="0">
            <a:off x="1072409" y="2199298"/>
            <a:ext cx="2453184" cy="1221447"/>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Removed highly correlated variables based on corealtion matrix</a:t>
            </a:r>
          </a:p>
        </p:txBody>
      </p:sp>
      <p:sp>
        <p:nvSpPr>
          <p:cNvPr name="Freeform 41" id="41"/>
          <p:cNvSpPr/>
          <p:nvPr/>
        </p:nvSpPr>
        <p:spPr>
          <a:xfrm flipH="false" flipV="false" rot="0">
            <a:off x="4832949" y="1301386"/>
            <a:ext cx="3932790" cy="2724351"/>
          </a:xfrm>
          <a:custGeom>
            <a:avLst/>
            <a:gdLst/>
            <a:ahLst/>
            <a:cxnLst/>
            <a:rect r="r" b="b" t="t" l="l"/>
            <a:pathLst>
              <a:path h="2724351" w="3932790">
                <a:moveTo>
                  <a:pt x="0" y="0"/>
                </a:moveTo>
                <a:lnTo>
                  <a:pt x="3932790" y="0"/>
                </a:lnTo>
                <a:lnTo>
                  <a:pt x="3932790" y="2724351"/>
                </a:lnTo>
                <a:lnTo>
                  <a:pt x="0" y="27243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2" id="42"/>
          <p:cNvSpPr txBox="true"/>
          <p:nvPr/>
        </p:nvSpPr>
        <p:spPr>
          <a:xfrm rot="0">
            <a:off x="5103338" y="1723646"/>
            <a:ext cx="3236722" cy="1526159"/>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Did model fitting with AutoRegressive Integrated Moving Average (</a:t>
            </a:r>
            <a:r>
              <a:rPr lang="en-US" b="true" sz="1899" spc="75">
                <a:solidFill>
                  <a:srgbClr val="000000"/>
                </a:solidFill>
                <a:latin typeface="Nunito Bold"/>
                <a:ea typeface="Nunito Bold"/>
                <a:cs typeface="Nunito Bold"/>
                <a:sym typeface="Nunito Bold"/>
              </a:rPr>
              <a:t>ARIMA) </a:t>
            </a:r>
            <a:r>
              <a:rPr lang="en-US" sz="1899" spc="75">
                <a:solidFill>
                  <a:srgbClr val="000000"/>
                </a:solidFill>
                <a:latin typeface="Nunito"/>
                <a:ea typeface="Nunito"/>
                <a:cs typeface="Nunito"/>
                <a:sym typeface="Nunito"/>
              </a:rPr>
              <a:t>and Vector autoregression (</a:t>
            </a:r>
            <a:r>
              <a:rPr lang="en-US" b="true" sz="1899" spc="75">
                <a:solidFill>
                  <a:srgbClr val="000000"/>
                </a:solidFill>
                <a:latin typeface="Nunito Bold"/>
                <a:ea typeface="Nunito Bold"/>
                <a:cs typeface="Nunito Bold"/>
                <a:sym typeface="Nunito Bold"/>
              </a:rPr>
              <a:t>VAR)</a:t>
            </a:r>
          </a:p>
        </p:txBody>
      </p:sp>
      <p:sp>
        <p:nvSpPr>
          <p:cNvPr name="TextBox 43" id="43"/>
          <p:cNvSpPr txBox="true"/>
          <p:nvPr/>
        </p:nvSpPr>
        <p:spPr>
          <a:xfrm rot="0">
            <a:off x="11486550" y="3184970"/>
            <a:ext cx="138469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ARIMA</a:t>
            </a:r>
          </a:p>
        </p:txBody>
      </p:sp>
      <p:sp>
        <p:nvSpPr>
          <p:cNvPr name="TextBox 44" id="44"/>
          <p:cNvSpPr txBox="true"/>
          <p:nvPr/>
        </p:nvSpPr>
        <p:spPr>
          <a:xfrm rot="0">
            <a:off x="14091565" y="3959062"/>
            <a:ext cx="86320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VAR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26974" y="1814374"/>
          <a:ext cx="4697229" cy="4333875"/>
        </p:xfrm>
        <a:graphic>
          <a:graphicData uri="http://schemas.openxmlformats.org/drawingml/2006/table">
            <a:tbl>
              <a:tblPr/>
              <a:tblGrid>
                <a:gridCol w="3193247"/>
                <a:gridCol w="1178421"/>
              </a:tblGrid>
              <a:tr h="845634">
                <a:tc>
                  <a:txBody>
                    <a:bodyPr anchor="t" rtlCol="false"/>
                    <a:lstStyle/>
                    <a:p>
                      <a:pPr algn="ctr">
                        <a:lnSpc>
                          <a:spcPts val="2799"/>
                        </a:lnSpc>
                        <a:defRPr/>
                      </a:pPr>
                      <a:r>
                        <a:rPr lang="en-US" sz="1999" b="true">
                          <a:solidFill>
                            <a:srgbClr val="000000"/>
                          </a:solidFill>
                          <a:latin typeface="Nunito Bold"/>
                          <a:ea typeface="Nunito Bold"/>
                          <a:cs typeface="Nunito Bold"/>
                          <a:sym typeface="Nunito Bold"/>
                        </a:rPr>
                        <a:t>Parameter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Nunito Bold"/>
                          <a:ea typeface="Nunito Bold"/>
                          <a:cs typeface="Nunito Bold"/>
                          <a:sym typeface="Nunito Bold"/>
                        </a:rPr>
                        <a:t>Value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6415">
                <a:tc>
                  <a:txBody>
                    <a:bodyPr anchor="t" rtlCol="false"/>
                    <a:lstStyle/>
                    <a:p>
                      <a:pPr algn="ctr">
                        <a:lnSpc>
                          <a:spcPts val="2659"/>
                        </a:lnSpc>
                        <a:defRPr/>
                      </a:pPr>
                      <a:r>
                        <a:rPr lang="en-US" sz="1899">
                          <a:solidFill>
                            <a:srgbClr val="111111"/>
                          </a:solidFill>
                          <a:latin typeface="Arimo"/>
                          <a:ea typeface="Arimo"/>
                          <a:cs typeface="Arimo"/>
                          <a:sym typeface="Arimo"/>
                        </a:rPr>
                        <a:t>N</a:t>
                      </a:r>
                      <a:r>
                        <a:rPr lang="en-US" sz="1899">
                          <a:solidFill>
                            <a:srgbClr val="111111"/>
                          </a:solidFill>
                          <a:latin typeface="Arimo"/>
                          <a:ea typeface="Arimo"/>
                          <a:cs typeface="Arimo"/>
                          <a:sym typeface="Arimo"/>
                        </a:rPr>
                        <a:t>umber of lag observations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Nunito"/>
                          <a:ea typeface="Nunito"/>
                          <a:cs typeface="Nunito"/>
                          <a:sym typeface="Nunito"/>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99079">
                <a:tc>
                  <a:txBody>
                    <a:bodyPr anchor="t" rtlCol="false"/>
                    <a:lstStyle/>
                    <a:p>
                      <a:pPr algn="ctr">
                        <a:lnSpc>
                          <a:spcPts val="2659"/>
                        </a:lnSpc>
                        <a:defRPr/>
                      </a:pPr>
                      <a:r>
                        <a:rPr lang="en-US" sz="1899">
                          <a:solidFill>
                            <a:srgbClr val="111111"/>
                          </a:solidFill>
                          <a:latin typeface="Nunito"/>
                          <a:ea typeface="Nunito"/>
                          <a:cs typeface="Nunito"/>
                          <a:sym typeface="Nunito"/>
                        </a:rPr>
                        <a:t>Number of times the raw observations are differenced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Nunito"/>
                          <a:ea typeface="Nunito"/>
                          <a:cs typeface="Nunito"/>
                          <a:sym typeface="Nunito"/>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2747">
                <a:tc>
                  <a:txBody>
                    <a:bodyPr anchor="t" rtlCol="false"/>
                    <a:lstStyle/>
                    <a:p>
                      <a:pPr algn="ctr">
                        <a:lnSpc>
                          <a:spcPts val="2659"/>
                        </a:lnSpc>
                        <a:defRPr/>
                      </a:pPr>
                      <a:r>
                        <a:rPr lang="en-US" sz="1899">
                          <a:solidFill>
                            <a:srgbClr val="111111"/>
                          </a:solidFill>
                          <a:latin typeface="Nunito"/>
                          <a:ea typeface="Nunito"/>
                          <a:cs typeface="Nunito"/>
                          <a:sym typeface="Nunito"/>
                        </a:rPr>
                        <a:t>Size of the moving average window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Nunito"/>
                          <a:ea typeface="Nunito"/>
                          <a:cs typeface="Nunito"/>
                          <a:sym typeface="Nunito"/>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9232842" y="5621348"/>
            <a:ext cx="7728360" cy="4298900"/>
          </a:xfrm>
          <a:custGeom>
            <a:avLst/>
            <a:gdLst/>
            <a:ahLst/>
            <a:cxnLst/>
            <a:rect r="r" b="b" t="t" l="l"/>
            <a:pathLst>
              <a:path h="4298900" w="7728360">
                <a:moveTo>
                  <a:pt x="0" y="0"/>
                </a:moveTo>
                <a:lnTo>
                  <a:pt x="7728360" y="0"/>
                </a:lnTo>
                <a:lnTo>
                  <a:pt x="7728360" y="4298900"/>
                </a:lnTo>
                <a:lnTo>
                  <a:pt x="0" y="4298900"/>
                </a:lnTo>
                <a:lnTo>
                  <a:pt x="0" y="0"/>
                </a:lnTo>
                <a:close/>
              </a:path>
            </a:pathLst>
          </a:custGeom>
          <a:blipFill>
            <a:blip r:embed="rId2"/>
            <a:stretch>
              <a:fillRect l="0" t="0" r="0" b="0"/>
            </a:stretch>
          </a:blipFill>
        </p:spPr>
      </p:sp>
      <p:sp>
        <p:nvSpPr>
          <p:cNvPr name="Freeform 4" id="4"/>
          <p:cNvSpPr/>
          <p:nvPr/>
        </p:nvSpPr>
        <p:spPr>
          <a:xfrm flipH="false" flipV="false" rot="0">
            <a:off x="10758440" y="1738609"/>
            <a:ext cx="6280720" cy="3559677"/>
          </a:xfrm>
          <a:custGeom>
            <a:avLst/>
            <a:gdLst/>
            <a:ahLst/>
            <a:cxnLst/>
            <a:rect r="r" b="b" t="t" l="l"/>
            <a:pathLst>
              <a:path h="3559677" w="6280720">
                <a:moveTo>
                  <a:pt x="0" y="0"/>
                </a:moveTo>
                <a:lnTo>
                  <a:pt x="6280720" y="0"/>
                </a:lnTo>
                <a:lnTo>
                  <a:pt x="6280720" y="3559677"/>
                </a:lnTo>
                <a:lnTo>
                  <a:pt x="0" y="3559677"/>
                </a:lnTo>
                <a:lnTo>
                  <a:pt x="0" y="0"/>
                </a:lnTo>
                <a:close/>
              </a:path>
            </a:pathLst>
          </a:custGeom>
          <a:blipFill>
            <a:blip r:embed="rId3"/>
            <a:stretch>
              <a:fillRect l="0" t="-285" r="0" b="-285"/>
            </a:stretch>
          </a:blipFill>
        </p:spPr>
      </p:sp>
      <p:grpSp>
        <p:nvGrpSpPr>
          <p:cNvPr name="Group 5" id="5"/>
          <p:cNvGrpSpPr/>
          <p:nvPr/>
        </p:nvGrpSpPr>
        <p:grpSpPr>
          <a:xfrm rot="0">
            <a:off x="12790455" y="1941862"/>
            <a:ext cx="613135" cy="2809618"/>
            <a:chOff x="0" y="0"/>
            <a:chExt cx="161484" cy="739982"/>
          </a:xfrm>
        </p:grpSpPr>
        <p:sp>
          <p:nvSpPr>
            <p:cNvPr name="Freeform 6" id="6"/>
            <p:cNvSpPr/>
            <p:nvPr/>
          </p:nvSpPr>
          <p:spPr>
            <a:xfrm flipH="false" flipV="false" rot="0">
              <a:off x="0" y="0"/>
              <a:ext cx="161484" cy="739982"/>
            </a:xfrm>
            <a:custGeom>
              <a:avLst/>
              <a:gdLst/>
              <a:ahLst/>
              <a:cxnLst/>
              <a:rect r="r" b="b" t="t" l="l"/>
              <a:pathLst>
                <a:path h="739982" w="161484">
                  <a:moveTo>
                    <a:pt x="0" y="0"/>
                  </a:moveTo>
                  <a:lnTo>
                    <a:pt x="161484" y="0"/>
                  </a:lnTo>
                  <a:lnTo>
                    <a:pt x="161484" y="739982"/>
                  </a:lnTo>
                  <a:lnTo>
                    <a:pt x="0" y="739982"/>
                  </a:lnTo>
                  <a:close/>
                </a:path>
              </a:pathLst>
            </a:custGeom>
            <a:solidFill>
              <a:srgbClr val="FFB3B0">
                <a:alpha val="51765"/>
              </a:srgbClr>
            </a:solidFill>
          </p:spPr>
        </p:sp>
        <p:sp>
          <p:nvSpPr>
            <p:cNvPr name="TextBox 7" id="7"/>
            <p:cNvSpPr txBox="true"/>
            <p:nvPr/>
          </p:nvSpPr>
          <p:spPr>
            <a:xfrm>
              <a:off x="0" y="-19050"/>
              <a:ext cx="161484" cy="759032"/>
            </a:xfrm>
            <a:prstGeom prst="rect">
              <a:avLst/>
            </a:prstGeom>
          </p:spPr>
          <p:txBody>
            <a:bodyPr anchor="ctr" rtlCol="false" tIns="50800" lIns="50800" bIns="50800" rIns="50800"/>
            <a:lstStyle/>
            <a:p>
              <a:pPr algn="ctr">
                <a:lnSpc>
                  <a:spcPts val="2412"/>
                </a:lnSpc>
              </a:pPr>
            </a:p>
          </p:txBody>
        </p:sp>
      </p:grpSp>
      <p:sp>
        <p:nvSpPr>
          <p:cNvPr name="TextBox 8" id="8"/>
          <p:cNvSpPr txBox="true"/>
          <p:nvPr/>
        </p:nvSpPr>
        <p:spPr>
          <a:xfrm rot="0">
            <a:off x="2303849" y="753357"/>
            <a:ext cx="13680302" cy="531636"/>
          </a:xfrm>
          <a:prstGeom prst="rect">
            <a:avLst/>
          </a:prstGeom>
        </p:spPr>
        <p:txBody>
          <a:bodyPr anchor="t" rtlCol="false" tIns="0" lIns="0" bIns="0" rIns="0">
            <a:spAutoFit/>
          </a:bodyPr>
          <a:lstStyle/>
          <a:p>
            <a:pPr algn="ctr">
              <a:lnSpc>
                <a:spcPts val="4337"/>
              </a:lnSpc>
              <a:spcBef>
                <a:spcPct val="0"/>
              </a:spcBef>
            </a:pPr>
            <a:r>
              <a:rPr lang="en-US" b="true" sz="3415" spc="136" u="sng">
                <a:solidFill>
                  <a:srgbClr val="000000"/>
                </a:solidFill>
                <a:latin typeface="Nunito Bold"/>
                <a:ea typeface="Nunito Bold"/>
                <a:cs typeface="Nunito Bold"/>
                <a:sym typeface="Nunito Bold"/>
              </a:rPr>
              <a:t>Working on Feedback on ARIMA Model</a:t>
            </a:r>
          </a:p>
        </p:txBody>
      </p:sp>
      <p:sp>
        <p:nvSpPr>
          <p:cNvPr name="TextBox 9" id="9"/>
          <p:cNvSpPr txBox="true"/>
          <p:nvPr/>
        </p:nvSpPr>
        <p:spPr>
          <a:xfrm rot="0">
            <a:off x="5821599" y="1804849"/>
            <a:ext cx="4754525" cy="3417189"/>
          </a:xfrm>
          <a:prstGeom prst="rect">
            <a:avLst/>
          </a:prstGeom>
        </p:spPr>
        <p:txBody>
          <a:bodyPr anchor="t" rtlCol="false" tIns="0" lIns="0" bIns="0" rIns="0">
            <a:spAutoFit/>
          </a:bodyPr>
          <a:lstStyle/>
          <a:p>
            <a:pPr algn="l" marL="518157" indent="-259078" lvl="1">
              <a:lnSpc>
                <a:spcPts val="3047"/>
              </a:lnSpc>
              <a:buFont typeface="Arial"/>
              <a:buChar char="•"/>
            </a:pPr>
            <a:r>
              <a:rPr lang="en-US" sz="2399" spc="95">
                <a:solidFill>
                  <a:srgbClr val="000000"/>
                </a:solidFill>
                <a:latin typeface="Nunito"/>
                <a:ea typeface="Nunito"/>
                <a:cs typeface="Nunito"/>
                <a:sym typeface="Nunito"/>
              </a:rPr>
              <a:t>Feedback: Coefficients likely biased due to Covid-19 outliers (sharp drop and sharp increase in growth rates)</a:t>
            </a:r>
          </a:p>
          <a:p>
            <a:pPr algn="l" marL="518157" indent="-259078" lvl="1">
              <a:lnSpc>
                <a:spcPts val="3047"/>
              </a:lnSpc>
              <a:buFont typeface="Arial"/>
              <a:buChar char="•"/>
            </a:pPr>
            <a:r>
              <a:rPr lang="en-US" sz="2399" spc="95">
                <a:solidFill>
                  <a:srgbClr val="000000"/>
                </a:solidFill>
                <a:latin typeface="Nunito"/>
                <a:ea typeface="Nunito"/>
                <a:cs typeface="Nunito"/>
                <a:sym typeface="Nunito"/>
              </a:rPr>
              <a:t>Adjustment: Removed observations from 2020Q1 onwards, then tried forecasting 2020-2021 </a:t>
            </a:r>
          </a:p>
        </p:txBody>
      </p:sp>
      <p:sp>
        <p:nvSpPr>
          <p:cNvPr name="TextBox 10" id="10"/>
          <p:cNvSpPr txBox="true"/>
          <p:nvPr/>
        </p:nvSpPr>
        <p:spPr>
          <a:xfrm rot="0">
            <a:off x="213487" y="6544000"/>
            <a:ext cx="5124203" cy="3036189"/>
          </a:xfrm>
          <a:prstGeom prst="rect">
            <a:avLst/>
          </a:prstGeom>
        </p:spPr>
        <p:txBody>
          <a:bodyPr anchor="t" rtlCol="false" tIns="0" lIns="0" bIns="0" rIns="0">
            <a:spAutoFit/>
          </a:bodyPr>
          <a:lstStyle/>
          <a:p>
            <a:pPr algn="l" marL="518157" indent="-259078" lvl="1">
              <a:lnSpc>
                <a:spcPts val="3047"/>
              </a:lnSpc>
              <a:buFont typeface="Arial"/>
              <a:buChar char="•"/>
            </a:pPr>
            <a:r>
              <a:rPr lang="en-US" sz="2399" spc="95">
                <a:solidFill>
                  <a:srgbClr val="000000"/>
                </a:solidFill>
                <a:latin typeface="Nunito"/>
                <a:ea typeface="Nunito"/>
                <a:cs typeface="Nunito"/>
                <a:sym typeface="Nunito"/>
              </a:rPr>
              <a:t>Feedback: Previously used parameters 5,2,5 -&gt; over-differencing kills any predictability from the model, leading to a flat prediction</a:t>
            </a:r>
          </a:p>
          <a:p>
            <a:pPr algn="l" marL="518157" indent="-259078" lvl="1">
              <a:lnSpc>
                <a:spcPts val="3047"/>
              </a:lnSpc>
              <a:buFont typeface="Arial"/>
              <a:buChar char="•"/>
            </a:pPr>
            <a:r>
              <a:rPr lang="en-US" sz="2399" spc="95">
                <a:solidFill>
                  <a:srgbClr val="000000"/>
                </a:solidFill>
                <a:latin typeface="Nunito"/>
                <a:ea typeface="Nunito"/>
                <a:cs typeface="Nunito"/>
                <a:sym typeface="Nunito"/>
              </a:rPr>
              <a:t>Adjustment: Changed parameters based on lowest AIC</a:t>
            </a:r>
          </a:p>
        </p:txBody>
      </p:sp>
      <p:sp>
        <p:nvSpPr>
          <p:cNvPr name="TextBox 11" id="11"/>
          <p:cNvSpPr txBox="true"/>
          <p:nvPr/>
        </p:nvSpPr>
        <p:spPr>
          <a:xfrm rot="0">
            <a:off x="12965839" y="4499916"/>
            <a:ext cx="932961" cy="251565"/>
          </a:xfrm>
          <a:prstGeom prst="rect">
            <a:avLst/>
          </a:prstGeom>
        </p:spPr>
        <p:txBody>
          <a:bodyPr anchor="t" rtlCol="false" tIns="0" lIns="0" bIns="0" rIns="0">
            <a:spAutoFit/>
          </a:bodyPr>
          <a:lstStyle/>
          <a:p>
            <a:pPr algn="ctr">
              <a:lnSpc>
                <a:spcPts val="2159"/>
              </a:lnSpc>
              <a:spcBef>
                <a:spcPct val="0"/>
              </a:spcBef>
            </a:pPr>
            <a:r>
              <a:rPr lang="en-US" b="true" sz="1700" spc="68">
                <a:solidFill>
                  <a:srgbClr val="E75A59"/>
                </a:solidFill>
                <a:latin typeface="Nunito Bold"/>
                <a:ea typeface="Nunito Bold"/>
                <a:cs typeface="Nunito Bold"/>
                <a:sym typeface="Nunito Bold"/>
              </a:rPr>
              <a:t>-7.9%</a:t>
            </a:r>
          </a:p>
        </p:txBody>
      </p:sp>
      <p:sp>
        <p:nvSpPr>
          <p:cNvPr name="TextBox 12" id="12"/>
          <p:cNvSpPr txBox="true"/>
          <p:nvPr/>
        </p:nvSpPr>
        <p:spPr>
          <a:xfrm rot="0">
            <a:off x="13245496" y="2069833"/>
            <a:ext cx="932961" cy="251565"/>
          </a:xfrm>
          <a:prstGeom prst="rect">
            <a:avLst/>
          </a:prstGeom>
        </p:spPr>
        <p:txBody>
          <a:bodyPr anchor="t" rtlCol="false" tIns="0" lIns="0" bIns="0" rIns="0">
            <a:spAutoFit/>
          </a:bodyPr>
          <a:lstStyle/>
          <a:p>
            <a:pPr algn="ctr">
              <a:lnSpc>
                <a:spcPts val="2159"/>
              </a:lnSpc>
              <a:spcBef>
                <a:spcPct val="0"/>
              </a:spcBef>
            </a:pPr>
            <a:r>
              <a:rPr lang="en-US" b="true" sz="1700" spc="68">
                <a:solidFill>
                  <a:srgbClr val="E75A59"/>
                </a:solidFill>
                <a:latin typeface="Nunito Bold"/>
                <a:ea typeface="Nunito Bold"/>
                <a:cs typeface="Nunito Bold"/>
                <a:sym typeface="Nunito Bold"/>
              </a:rPr>
              <a:t>+7.8%</a:t>
            </a:r>
          </a:p>
        </p:txBody>
      </p:sp>
      <p:sp>
        <p:nvSpPr>
          <p:cNvPr name="AutoShape 13" id="13"/>
          <p:cNvSpPr/>
          <p:nvPr/>
        </p:nvSpPr>
        <p:spPr>
          <a:xfrm flipV="true">
            <a:off x="5472901" y="1499321"/>
            <a:ext cx="0" cy="8080867"/>
          </a:xfrm>
          <a:prstGeom prst="line">
            <a:avLst/>
          </a:prstGeom>
          <a:ln cap="flat" w="57150">
            <a:solidFill>
              <a:srgbClr val="000000"/>
            </a:solidFill>
            <a:prstDash val="lgDash"/>
            <a:headEnd type="none" len="sm" w="sm"/>
            <a:tailEnd type="none" len="sm" w="sm"/>
          </a:ln>
        </p:spPr>
      </p:sp>
      <p:sp>
        <p:nvSpPr>
          <p:cNvPr name="TextBox 14" id="14"/>
          <p:cNvSpPr txBox="true"/>
          <p:nvPr/>
        </p:nvSpPr>
        <p:spPr>
          <a:xfrm rot="0">
            <a:off x="6003915" y="5958734"/>
            <a:ext cx="3140085" cy="750189"/>
          </a:xfrm>
          <a:prstGeom prst="rect">
            <a:avLst/>
          </a:prstGeom>
        </p:spPr>
        <p:txBody>
          <a:bodyPr anchor="t" rtlCol="false" tIns="0" lIns="0" bIns="0" rIns="0">
            <a:spAutoFit/>
          </a:bodyPr>
          <a:lstStyle/>
          <a:p>
            <a:pPr algn="l">
              <a:lnSpc>
                <a:spcPts val="3047"/>
              </a:lnSpc>
            </a:pPr>
            <a:r>
              <a:rPr lang="en-US" sz="2399" spc="95">
                <a:solidFill>
                  <a:srgbClr val="000000"/>
                </a:solidFill>
                <a:latin typeface="Nunito"/>
                <a:ea typeface="Nunito"/>
                <a:cs typeface="Nunito"/>
                <a:sym typeface="Nunito"/>
              </a:rPr>
              <a:t>End result:</a:t>
            </a:r>
          </a:p>
          <a:p>
            <a:pPr algn="l" marL="518157" indent="-259078" lvl="1">
              <a:lnSpc>
                <a:spcPts val="3047"/>
              </a:lnSpc>
              <a:buFont typeface="Arial"/>
              <a:buChar char="•"/>
            </a:pPr>
            <a:r>
              <a:rPr lang="en-US" sz="2399" spc="95">
                <a:solidFill>
                  <a:srgbClr val="000000"/>
                </a:solidFill>
                <a:latin typeface="Nunito"/>
                <a:ea typeface="Nunito"/>
                <a:cs typeface="Nunito"/>
                <a:sym typeface="Nunito"/>
              </a:rPr>
              <a:t>Still a flat graph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Freeform 2" id="2"/>
          <p:cNvSpPr/>
          <p:nvPr/>
        </p:nvSpPr>
        <p:spPr>
          <a:xfrm flipH="false" flipV="false" rot="0">
            <a:off x="6354814" y="1953558"/>
            <a:ext cx="11673577" cy="6785267"/>
          </a:xfrm>
          <a:custGeom>
            <a:avLst/>
            <a:gdLst/>
            <a:ahLst/>
            <a:cxnLst/>
            <a:rect r="r" b="b" t="t" l="l"/>
            <a:pathLst>
              <a:path h="6785267" w="11673577">
                <a:moveTo>
                  <a:pt x="0" y="0"/>
                </a:moveTo>
                <a:lnTo>
                  <a:pt x="11673577" y="0"/>
                </a:lnTo>
                <a:lnTo>
                  <a:pt x="11673577" y="6785266"/>
                </a:lnTo>
                <a:lnTo>
                  <a:pt x="0" y="6785266"/>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223340" y="2656209"/>
          <a:ext cx="5629895" cy="5281560"/>
        </p:xfrm>
        <a:graphic>
          <a:graphicData uri="http://schemas.openxmlformats.org/drawingml/2006/table">
            <a:tbl>
              <a:tblPr/>
              <a:tblGrid>
                <a:gridCol w="1660263"/>
                <a:gridCol w="2395207"/>
                <a:gridCol w="1574424"/>
              </a:tblGrid>
              <a:tr h="844291">
                <a:tc>
                  <a:txBody>
                    <a:bodyPr anchor="t" rtlCol="false"/>
                    <a:lstStyle/>
                    <a:p>
                      <a:pPr algn="ctr">
                        <a:lnSpc>
                          <a:spcPts val="2799"/>
                        </a:lnSpc>
                        <a:defRPr/>
                      </a:pPr>
                      <a:r>
                        <a:rPr lang="en-US" sz="1999" b="true">
                          <a:solidFill>
                            <a:srgbClr val="000000"/>
                          </a:solidFill>
                          <a:latin typeface="Nunito Bold"/>
                          <a:ea typeface="Nunito Bold"/>
                          <a:cs typeface="Nunito Bold"/>
                          <a:sym typeface="Nunito Bold"/>
                        </a:rPr>
                        <a:t>Parameter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Nunito Bold"/>
                          <a:ea typeface="Nunito Bold"/>
                          <a:cs typeface="Nunito Bold"/>
                          <a:sym typeface="Nunito Bold"/>
                        </a:rPr>
                        <a:t>Explanation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Nunito Bold"/>
                          <a:ea typeface="Nunito Bold"/>
                          <a:cs typeface="Nunito Bold"/>
                          <a:sym typeface="Nunito Bold"/>
                        </a:rPr>
                        <a:t>Value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60342">
                <a:tc>
                  <a:txBody>
                    <a:bodyPr anchor="t" rtlCol="false"/>
                    <a:lstStyle/>
                    <a:p>
                      <a:pPr algn="ctr">
                        <a:lnSpc>
                          <a:spcPts val="2659"/>
                        </a:lnSpc>
                        <a:defRPr/>
                      </a:pPr>
                      <a:r>
                        <a:rPr lang="en-US" sz="1899">
                          <a:solidFill>
                            <a:srgbClr val="000000"/>
                          </a:solidFill>
                          <a:latin typeface="Nunito"/>
                          <a:ea typeface="Nunito"/>
                          <a:cs typeface="Nunito"/>
                          <a:sym typeface="Nunito"/>
                        </a:rPr>
                        <a:t>Maxorder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maximum number of lags to be used by the model on dependent variable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Nunito"/>
                          <a:ea typeface="Nunito"/>
                          <a:cs typeface="Nunito"/>
                          <a:sym typeface="Nunito"/>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76928">
                <a:tc>
                  <a:txBody>
                    <a:bodyPr anchor="t" rtlCol="false"/>
                    <a:lstStyle/>
                    <a:p>
                      <a:pPr algn="ctr">
                        <a:lnSpc>
                          <a:spcPts val="2659"/>
                        </a:lnSpc>
                        <a:defRPr/>
                      </a:pPr>
                      <a:r>
                        <a:rPr lang="en-US" sz="1899">
                          <a:solidFill>
                            <a:srgbClr val="000000"/>
                          </a:solidFill>
                          <a:latin typeface="Nunito"/>
                          <a:ea typeface="Nunito"/>
                          <a:cs typeface="Nunito"/>
                          <a:sym typeface="Nunito"/>
                        </a:rPr>
                        <a:t>Maxlag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maximum number of lags to be used by the model on every independent variable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Nunito"/>
                          <a:ea typeface="Nunito"/>
                          <a:cs typeface="Nunito"/>
                          <a:sym typeface="Nunito"/>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2814001" y="753368"/>
            <a:ext cx="13680302" cy="531636"/>
          </a:xfrm>
          <a:prstGeom prst="rect">
            <a:avLst/>
          </a:prstGeom>
        </p:spPr>
        <p:txBody>
          <a:bodyPr anchor="t" rtlCol="false" tIns="0" lIns="0" bIns="0" rIns="0">
            <a:spAutoFit/>
          </a:bodyPr>
          <a:lstStyle/>
          <a:p>
            <a:pPr algn="l">
              <a:lnSpc>
                <a:spcPts val="4337"/>
              </a:lnSpc>
              <a:spcBef>
                <a:spcPct val="0"/>
              </a:spcBef>
            </a:pPr>
            <a:r>
              <a:rPr lang="en-US" b="true" sz="3415" spc="136" u="sng">
                <a:solidFill>
                  <a:srgbClr val="000000"/>
                </a:solidFill>
                <a:latin typeface="Nunito Bold"/>
                <a:ea typeface="Nunito Bold"/>
                <a:cs typeface="Nunito Bold"/>
                <a:sym typeface="Nunito Bold"/>
              </a:rPr>
              <a:t>Improved forecast of GDP growth rate using the ARDL model </a:t>
            </a:r>
          </a:p>
        </p:txBody>
      </p:sp>
      <p:sp>
        <p:nvSpPr>
          <p:cNvPr name="TextBox 5" id="5"/>
          <p:cNvSpPr txBox="true"/>
          <p:nvPr/>
        </p:nvSpPr>
        <p:spPr>
          <a:xfrm rot="0">
            <a:off x="1635791" y="1886883"/>
            <a:ext cx="2804993" cy="580368"/>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Parameters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TextBox 2" id="2"/>
          <p:cNvSpPr txBox="true"/>
          <p:nvPr/>
        </p:nvSpPr>
        <p:spPr>
          <a:xfrm rot="0">
            <a:off x="1237401" y="2606330"/>
            <a:ext cx="10897972" cy="4186936"/>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Monetary Policy</a:t>
            </a:r>
            <a:r>
              <a:rPr lang="en-US" sz="2599" spc="103" b="true">
                <a:solidFill>
                  <a:srgbClr val="000000"/>
                </a:solidFill>
                <a:latin typeface="Nunito Bold"/>
                <a:ea typeface="Nunito Bold"/>
                <a:cs typeface="Nunito Bold"/>
                <a:sym typeface="Nunito Bold"/>
              </a:rPr>
              <a:t> </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In view of a slowing US economy and hence weakened external demand for Singapore’s exports, the Monetary Authory of Singapore (MAS) can allow for </a:t>
            </a:r>
            <a:r>
              <a:rPr lang="en-US" b="true" sz="2599" spc="103">
                <a:solidFill>
                  <a:srgbClr val="000000"/>
                </a:solidFill>
                <a:latin typeface="Nunito Bold"/>
                <a:ea typeface="Nunito Bold"/>
                <a:cs typeface="Nunito Bold"/>
                <a:sym typeface="Nunito Bold"/>
              </a:rPr>
              <a:t>modest depreciation of SGD</a:t>
            </a:r>
            <a:r>
              <a:rPr lang="en-US" sz="2599" spc="103">
                <a:solidFill>
                  <a:srgbClr val="000000"/>
                </a:solidFill>
                <a:latin typeface="Nunito"/>
                <a:ea typeface="Nunito"/>
                <a:cs typeface="Nunito"/>
                <a:sym typeface="Nunito"/>
              </a:rPr>
              <a:t>, to enhance Singapore’s export competitiveness.</a:t>
            </a:r>
          </a:p>
          <a:p>
            <a:pPr algn="l">
              <a:lnSpc>
                <a:spcPts val="3301"/>
              </a:lnSpc>
            </a:pPr>
          </a:p>
          <a:p>
            <a:pPr algn="l">
              <a:lnSpc>
                <a:spcPts val="3301"/>
              </a:lnSpc>
            </a:pPr>
          </a:p>
          <a:p>
            <a:pPr algn="l">
              <a:lnSpc>
                <a:spcPts val="3301"/>
              </a:lnSpc>
            </a:pPr>
          </a:p>
          <a:p>
            <a:pPr algn="l">
              <a:lnSpc>
                <a:spcPts val="3301"/>
              </a:lnSpc>
            </a:pPr>
          </a:p>
          <a:p>
            <a:pPr algn="l">
              <a:lnSpc>
                <a:spcPts val="3301"/>
              </a:lnSpc>
            </a:pPr>
          </a:p>
        </p:txBody>
      </p:sp>
      <p:sp>
        <p:nvSpPr>
          <p:cNvPr name="Freeform 3" id="3"/>
          <p:cNvSpPr/>
          <p:nvPr/>
        </p:nvSpPr>
        <p:spPr>
          <a:xfrm flipH="false" flipV="false" rot="0">
            <a:off x="12334906" y="2306351"/>
            <a:ext cx="5753560" cy="3241172"/>
          </a:xfrm>
          <a:custGeom>
            <a:avLst/>
            <a:gdLst/>
            <a:ahLst/>
            <a:cxnLst/>
            <a:rect r="r" b="b" t="t" l="l"/>
            <a:pathLst>
              <a:path h="3241172" w="5753560">
                <a:moveTo>
                  <a:pt x="0" y="0"/>
                </a:moveTo>
                <a:lnTo>
                  <a:pt x="5753560" y="0"/>
                </a:lnTo>
                <a:lnTo>
                  <a:pt x="5753560" y="3241172"/>
                </a:lnTo>
                <a:lnTo>
                  <a:pt x="0" y="3241172"/>
                </a:lnTo>
                <a:lnTo>
                  <a:pt x="0" y="0"/>
                </a:lnTo>
                <a:close/>
              </a:path>
            </a:pathLst>
          </a:custGeom>
          <a:blipFill>
            <a:blip r:embed="rId2"/>
            <a:stretch>
              <a:fillRect l="0" t="0" r="0" b="0"/>
            </a:stretch>
          </a:blipFill>
        </p:spPr>
      </p:sp>
      <p:sp>
        <p:nvSpPr>
          <p:cNvPr name="Freeform 4" id="4"/>
          <p:cNvSpPr/>
          <p:nvPr/>
        </p:nvSpPr>
        <p:spPr>
          <a:xfrm flipH="false" flipV="false" rot="0">
            <a:off x="502980" y="5904619"/>
            <a:ext cx="5521833" cy="3674529"/>
          </a:xfrm>
          <a:custGeom>
            <a:avLst/>
            <a:gdLst/>
            <a:ahLst/>
            <a:cxnLst/>
            <a:rect r="r" b="b" t="t" l="l"/>
            <a:pathLst>
              <a:path h="3674529" w="5521833">
                <a:moveTo>
                  <a:pt x="0" y="0"/>
                </a:moveTo>
                <a:lnTo>
                  <a:pt x="5521833" y="0"/>
                </a:lnTo>
                <a:lnTo>
                  <a:pt x="5521833" y="3674529"/>
                </a:lnTo>
                <a:lnTo>
                  <a:pt x="0" y="3674529"/>
                </a:lnTo>
                <a:lnTo>
                  <a:pt x="0" y="0"/>
                </a:lnTo>
                <a:close/>
              </a:path>
            </a:pathLst>
          </a:custGeom>
          <a:blipFill>
            <a:blip r:embed="rId3"/>
            <a:stretch>
              <a:fillRect l="0" t="0" r="0" b="0"/>
            </a:stretch>
          </a:blipFill>
        </p:spPr>
      </p:sp>
      <p:sp>
        <p:nvSpPr>
          <p:cNvPr name="TextBox 5" id="5"/>
          <p:cNvSpPr txBox="true"/>
          <p:nvPr/>
        </p:nvSpPr>
        <p:spPr>
          <a:xfrm rot="0">
            <a:off x="1028700" y="621513"/>
            <a:ext cx="13680302" cy="1019255"/>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Q2. How would you expect </a:t>
            </a:r>
            <a:r>
              <a:rPr lang="en-US" b="true" sz="3215" spc="128">
                <a:solidFill>
                  <a:srgbClr val="E75A59"/>
                </a:solidFill>
                <a:latin typeface="Nunito Bold"/>
                <a:ea typeface="Nunito Bold"/>
                <a:cs typeface="Nunito Bold"/>
                <a:sym typeface="Nunito Bold"/>
              </a:rPr>
              <a:t>policymakers</a:t>
            </a:r>
            <a:r>
              <a:rPr lang="en-US" sz="3215" spc="128">
                <a:solidFill>
                  <a:srgbClr val="000000"/>
                </a:solidFill>
                <a:latin typeface="Nunito"/>
                <a:ea typeface="Nunito"/>
                <a:cs typeface="Nunito"/>
                <a:sym typeface="Nunito"/>
              </a:rPr>
              <a:t> in </a:t>
            </a:r>
            <a:r>
              <a:rPr lang="en-US" b="true" sz="3215" spc="128">
                <a:solidFill>
                  <a:srgbClr val="E75A59"/>
                </a:solidFill>
                <a:latin typeface="Nunito Bold"/>
                <a:ea typeface="Nunito Bold"/>
                <a:cs typeface="Nunito Bold"/>
                <a:sym typeface="Nunito Bold"/>
              </a:rPr>
              <a:t>Singapore</a:t>
            </a:r>
            <a:r>
              <a:rPr lang="en-US" sz="3215" spc="128">
                <a:solidFill>
                  <a:srgbClr val="000000"/>
                </a:solidFill>
                <a:latin typeface="Nunito"/>
                <a:ea typeface="Nunito"/>
                <a:cs typeface="Nunito"/>
                <a:sym typeface="Nunito"/>
              </a:rPr>
              <a:t> to act based on your forecasts and what are the </a:t>
            </a:r>
            <a:r>
              <a:rPr lang="en-US" b="true" sz="3215" spc="128">
                <a:solidFill>
                  <a:srgbClr val="E75A59"/>
                </a:solidFill>
                <a:latin typeface="Nunito Bold"/>
                <a:ea typeface="Nunito Bold"/>
                <a:cs typeface="Nunito Bold"/>
                <a:sym typeface="Nunito Bold"/>
              </a:rPr>
              <a:t>associated risks</a:t>
            </a:r>
            <a:r>
              <a:rPr lang="en-US" sz="3215" spc="128">
                <a:solidFill>
                  <a:srgbClr val="000000"/>
                </a:solidFill>
                <a:latin typeface="Nunito"/>
                <a:ea typeface="Nunito"/>
                <a:cs typeface="Nunito"/>
                <a:sym typeface="Nunito"/>
              </a:rPr>
              <a:t> they might face?</a:t>
            </a:r>
          </a:p>
        </p:txBody>
      </p:sp>
      <p:sp>
        <p:nvSpPr>
          <p:cNvPr name="Freeform 6" id="6"/>
          <p:cNvSpPr/>
          <p:nvPr/>
        </p:nvSpPr>
        <p:spPr>
          <a:xfrm flipH="false" flipV="false" rot="0">
            <a:off x="6310563" y="5904619"/>
            <a:ext cx="751648" cy="656752"/>
          </a:xfrm>
          <a:custGeom>
            <a:avLst/>
            <a:gdLst/>
            <a:ahLst/>
            <a:cxnLst/>
            <a:rect r="r" b="b" t="t" l="l"/>
            <a:pathLst>
              <a:path h="656752" w="751648">
                <a:moveTo>
                  <a:pt x="0" y="0"/>
                </a:moveTo>
                <a:lnTo>
                  <a:pt x="751648" y="0"/>
                </a:lnTo>
                <a:lnTo>
                  <a:pt x="751648" y="656753"/>
                </a:lnTo>
                <a:lnTo>
                  <a:pt x="0" y="656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347961" y="6195223"/>
            <a:ext cx="10343711" cy="5025136"/>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Risks</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However, using expansionary monetary policy (i.e. managed float) may lead to </a:t>
            </a:r>
            <a:r>
              <a:rPr lang="en-US" b="true" sz="2599" spc="103">
                <a:solidFill>
                  <a:srgbClr val="E75A59"/>
                </a:solidFill>
                <a:latin typeface="Nunito Bold"/>
                <a:ea typeface="Nunito Bold"/>
                <a:cs typeface="Nunito Bold"/>
                <a:sym typeface="Nunito Bold"/>
              </a:rPr>
              <a:t>inflationary pressure</a:t>
            </a:r>
            <a:r>
              <a:rPr lang="en-US" sz="2599" spc="103">
                <a:solidFill>
                  <a:srgbClr val="000000"/>
                </a:solidFill>
                <a:latin typeface="Nunito"/>
                <a:ea typeface="Nunito"/>
                <a:cs typeface="Nunito"/>
                <a:sym typeface="Nunito"/>
              </a:rPr>
              <a:t>, especially if global supply chain disruptions persist (e.g. Russia-Ukraine war).</a:t>
            </a:r>
          </a:p>
          <a:p>
            <a:pPr algn="l">
              <a:lnSpc>
                <a:spcPts val="3301"/>
              </a:lnSpc>
            </a:pPr>
          </a:p>
          <a:p>
            <a:pPr algn="l" marL="561337" indent="-280669" lvl="1">
              <a:lnSpc>
                <a:spcPts val="3301"/>
              </a:lnSpc>
              <a:buFont typeface="Arial"/>
              <a:buChar char="•"/>
            </a:pPr>
            <a:r>
              <a:rPr lang="en-US" sz="2599" spc="103">
                <a:solidFill>
                  <a:srgbClr val="000000"/>
                </a:solidFill>
                <a:latin typeface="Nunito"/>
                <a:ea typeface="Nunito"/>
                <a:cs typeface="Nunito"/>
                <a:sym typeface="Nunito"/>
              </a:rPr>
              <a:t>Increased exchange rate volatility may potentially </a:t>
            </a:r>
            <a:r>
              <a:rPr lang="en-US" b="true" sz="2599" spc="103">
                <a:solidFill>
                  <a:srgbClr val="E75A59"/>
                </a:solidFill>
                <a:latin typeface="Nunito Bold"/>
                <a:ea typeface="Nunito Bold"/>
                <a:cs typeface="Nunito Bold"/>
                <a:sym typeface="Nunito Bold"/>
              </a:rPr>
              <a:t>deter foreign investment</a:t>
            </a:r>
            <a:r>
              <a:rPr lang="en-US" sz="2599" spc="103">
                <a:solidFill>
                  <a:srgbClr val="000000"/>
                </a:solidFill>
                <a:latin typeface="Nunito"/>
                <a:ea typeface="Nunito"/>
                <a:cs typeface="Nunito"/>
                <a:sym typeface="Nunito"/>
              </a:rPr>
              <a:t>.</a:t>
            </a:r>
          </a:p>
          <a:p>
            <a:pPr algn="l">
              <a:lnSpc>
                <a:spcPts val="3301"/>
              </a:lnSpc>
            </a:pPr>
          </a:p>
          <a:p>
            <a:pPr algn="l">
              <a:lnSpc>
                <a:spcPts val="3301"/>
              </a:lnSpc>
            </a:pPr>
          </a:p>
          <a:p>
            <a:pPr algn="l">
              <a:lnSpc>
                <a:spcPts val="3301"/>
              </a:lnSpc>
            </a:pPr>
          </a:p>
          <a:p>
            <a:pPr algn="l">
              <a:lnSpc>
                <a:spcPts val="3301"/>
              </a:lnSpc>
            </a:pPr>
          </a:p>
          <a:p>
            <a:pPr algn="l">
              <a:lnSpc>
                <a:spcPts val="3301"/>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TextBox 2" id="2"/>
          <p:cNvSpPr txBox="true"/>
          <p:nvPr/>
        </p:nvSpPr>
        <p:spPr>
          <a:xfrm rot="0">
            <a:off x="1237401" y="2111916"/>
            <a:ext cx="10897972" cy="5444236"/>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Fiscal Policy</a:t>
            </a:r>
            <a:r>
              <a:rPr lang="en-US" sz="2599" spc="103" b="true">
                <a:solidFill>
                  <a:srgbClr val="000000"/>
                </a:solidFill>
                <a:latin typeface="Nunito Bold"/>
                <a:ea typeface="Nunito Bold"/>
                <a:cs typeface="Nunito Bold"/>
                <a:sym typeface="Nunito Bold"/>
              </a:rPr>
              <a:t> </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The government may also consider fiscal measures such as </a:t>
            </a:r>
            <a:r>
              <a:rPr lang="en-US" b="true" sz="2599" spc="103">
                <a:solidFill>
                  <a:srgbClr val="000000"/>
                </a:solidFill>
                <a:latin typeface="Nunito Bold"/>
                <a:ea typeface="Nunito Bold"/>
                <a:cs typeface="Nunito Bold"/>
                <a:sym typeface="Nunito Bold"/>
              </a:rPr>
              <a:t>tax rebates for businesses</a:t>
            </a:r>
            <a:r>
              <a:rPr lang="en-US" sz="2599" spc="103">
                <a:solidFill>
                  <a:srgbClr val="000000"/>
                </a:solidFill>
                <a:latin typeface="Nunito"/>
                <a:ea typeface="Nunito"/>
                <a:cs typeface="Nunito"/>
                <a:sym typeface="Nunito"/>
              </a:rPr>
              <a:t>, </a:t>
            </a:r>
            <a:r>
              <a:rPr lang="en-US" b="true" sz="2599" spc="103">
                <a:solidFill>
                  <a:srgbClr val="000000"/>
                </a:solidFill>
                <a:latin typeface="Nunito Bold"/>
                <a:ea typeface="Nunito Bold"/>
                <a:cs typeface="Nunito Bold"/>
                <a:sym typeface="Nunito Bold"/>
              </a:rPr>
              <a:t>infrastructure spending</a:t>
            </a:r>
            <a:r>
              <a:rPr lang="en-US" sz="2599" spc="103">
                <a:solidFill>
                  <a:srgbClr val="000000"/>
                </a:solidFill>
                <a:latin typeface="Nunito"/>
                <a:ea typeface="Nunito"/>
                <a:cs typeface="Nunito"/>
                <a:sym typeface="Nunito"/>
              </a:rPr>
              <a:t>, or </a:t>
            </a:r>
            <a:r>
              <a:rPr lang="en-US" b="true" sz="2599" spc="103">
                <a:solidFill>
                  <a:srgbClr val="000000"/>
                </a:solidFill>
                <a:latin typeface="Nunito Bold"/>
                <a:ea typeface="Nunito Bold"/>
                <a:cs typeface="Nunito Bold"/>
                <a:sym typeface="Nunito Bold"/>
              </a:rPr>
              <a:t>direct support</a:t>
            </a:r>
            <a:r>
              <a:rPr lang="en-US" sz="2599" spc="103">
                <a:solidFill>
                  <a:srgbClr val="000000"/>
                </a:solidFill>
                <a:latin typeface="Nunito"/>
                <a:ea typeface="Nunito"/>
                <a:cs typeface="Nunito"/>
                <a:sym typeface="Nunito"/>
              </a:rPr>
              <a:t> for affected industries like manufacturing and logistics.</a:t>
            </a:r>
          </a:p>
          <a:p>
            <a:pPr algn="l">
              <a:lnSpc>
                <a:spcPts val="3301"/>
              </a:lnSpc>
            </a:pPr>
          </a:p>
          <a:p>
            <a:pPr algn="l" marL="561337" indent="-280669" lvl="1">
              <a:lnSpc>
                <a:spcPts val="3301"/>
              </a:lnSpc>
              <a:buFont typeface="Arial"/>
              <a:buChar char="•"/>
            </a:pPr>
            <a:r>
              <a:rPr lang="en-US" sz="2599" spc="103">
                <a:solidFill>
                  <a:srgbClr val="000000"/>
                </a:solidFill>
                <a:latin typeface="Nunito"/>
                <a:ea typeface="Nunito"/>
                <a:cs typeface="Nunito"/>
                <a:sym typeface="Nunito"/>
              </a:rPr>
              <a:t>To offset weak external demand, the government might implement measures to boost domestic consumption, such as </a:t>
            </a:r>
            <a:r>
              <a:rPr lang="en-US" b="true" sz="2599" spc="103">
                <a:solidFill>
                  <a:srgbClr val="000000"/>
                </a:solidFill>
                <a:latin typeface="Nunito Bold"/>
                <a:ea typeface="Nunito Bold"/>
                <a:cs typeface="Nunito Bold"/>
                <a:sym typeface="Nunito Bold"/>
              </a:rPr>
              <a:t>cash transfers</a:t>
            </a:r>
            <a:r>
              <a:rPr lang="en-US" sz="2599" spc="103">
                <a:solidFill>
                  <a:srgbClr val="000000"/>
                </a:solidFill>
                <a:latin typeface="Nunito"/>
                <a:ea typeface="Nunito"/>
                <a:cs typeface="Nunito"/>
                <a:sym typeface="Nunito"/>
              </a:rPr>
              <a:t> and </a:t>
            </a:r>
            <a:r>
              <a:rPr lang="en-US" b="true" sz="2599" spc="103">
                <a:solidFill>
                  <a:srgbClr val="000000"/>
                </a:solidFill>
                <a:latin typeface="Nunito Bold"/>
                <a:ea typeface="Nunito Bold"/>
                <a:cs typeface="Nunito Bold"/>
                <a:sym typeface="Nunito Bold"/>
              </a:rPr>
              <a:t>wage subsidies</a:t>
            </a:r>
            <a:r>
              <a:rPr lang="en-US" sz="2599" spc="103">
                <a:solidFill>
                  <a:srgbClr val="000000"/>
                </a:solidFill>
                <a:latin typeface="Nunito"/>
                <a:ea typeface="Nunito"/>
                <a:cs typeface="Nunito"/>
                <a:sym typeface="Nunito"/>
              </a:rPr>
              <a:t>. </a:t>
            </a:r>
          </a:p>
          <a:p>
            <a:pPr algn="l">
              <a:lnSpc>
                <a:spcPts val="3301"/>
              </a:lnSpc>
            </a:pPr>
          </a:p>
          <a:p>
            <a:pPr algn="l">
              <a:lnSpc>
                <a:spcPts val="3301"/>
              </a:lnSpc>
            </a:pPr>
          </a:p>
          <a:p>
            <a:pPr algn="l">
              <a:lnSpc>
                <a:spcPts val="3301"/>
              </a:lnSpc>
            </a:pPr>
          </a:p>
          <a:p>
            <a:pPr algn="l">
              <a:lnSpc>
                <a:spcPts val="3301"/>
              </a:lnSpc>
            </a:pPr>
          </a:p>
          <a:p>
            <a:pPr algn="l">
              <a:lnSpc>
                <a:spcPts val="3301"/>
              </a:lnSpc>
            </a:pPr>
          </a:p>
        </p:txBody>
      </p:sp>
      <p:sp>
        <p:nvSpPr>
          <p:cNvPr name="Freeform 3" id="3"/>
          <p:cNvSpPr/>
          <p:nvPr/>
        </p:nvSpPr>
        <p:spPr>
          <a:xfrm flipH="false" flipV="false" rot="0">
            <a:off x="6839747" y="5885897"/>
            <a:ext cx="751648" cy="656752"/>
          </a:xfrm>
          <a:custGeom>
            <a:avLst/>
            <a:gdLst/>
            <a:ahLst/>
            <a:cxnLst/>
            <a:rect r="r" b="b" t="t" l="l"/>
            <a:pathLst>
              <a:path h="656752" w="751648">
                <a:moveTo>
                  <a:pt x="0" y="0"/>
                </a:moveTo>
                <a:lnTo>
                  <a:pt x="751648" y="0"/>
                </a:lnTo>
                <a:lnTo>
                  <a:pt x="751648" y="656752"/>
                </a:lnTo>
                <a:lnTo>
                  <a:pt x="0" y="656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37401" y="5885897"/>
            <a:ext cx="4955259" cy="4077162"/>
          </a:xfrm>
          <a:custGeom>
            <a:avLst/>
            <a:gdLst/>
            <a:ahLst/>
            <a:cxnLst/>
            <a:rect r="r" b="b" t="t" l="l"/>
            <a:pathLst>
              <a:path h="4077162" w="4955259">
                <a:moveTo>
                  <a:pt x="0" y="0"/>
                </a:moveTo>
                <a:lnTo>
                  <a:pt x="4955259" y="0"/>
                </a:lnTo>
                <a:lnTo>
                  <a:pt x="4955259" y="4077162"/>
                </a:lnTo>
                <a:lnTo>
                  <a:pt x="0" y="4077162"/>
                </a:lnTo>
                <a:lnTo>
                  <a:pt x="0" y="0"/>
                </a:lnTo>
                <a:close/>
              </a:path>
            </a:pathLst>
          </a:custGeom>
          <a:blipFill>
            <a:blip r:embed="rId4"/>
            <a:stretch>
              <a:fillRect l="0" t="0" r="-58755" b="-15768"/>
            </a:stretch>
          </a:blipFill>
        </p:spPr>
      </p:sp>
      <p:sp>
        <p:nvSpPr>
          <p:cNvPr name="Freeform 5" id="5"/>
          <p:cNvSpPr/>
          <p:nvPr/>
        </p:nvSpPr>
        <p:spPr>
          <a:xfrm flipH="false" flipV="false" rot="0">
            <a:off x="12135372" y="2130966"/>
            <a:ext cx="5522309" cy="3916147"/>
          </a:xfrm>
          <a:custGeom>
            <a:avLst/>
            <a:gdLst/>
            <a:ahLst/>
            <a:cxnLst/>
            <a:rect r="r" b="b" t="t" l="l"/>
            <a:pathLst>
              <a:path h="3916147" w="5522309">
                <a:moveTo>
                  <a:pt x="0" y="0"/>
                </a:moveTo>
                <a:lnTo>
                  <a:pt x="5522309" y="0"/>
                </a:lnTo>
                <a:lnTo>
                  <a:pt x="5522309" y="3916147"/>
                </a:lnTo>
                <a:lnTo>
                  <a:pt x="0" y="3916147"/>
                </a:lnTo>
                <a:lnTo>
                  <a:pt x="0" y="0"/>
                </a:lnTo>
                <a:close/>
              </a:path>
            </a:pathLst>
          </a:custGeom>
          <a:blipFill>
            <a:blip r:embed="rId5"/>
            <a:stretch>
              <a:fillRect l="0" t="0" r="0" b="0"/>
            </a:stretch>
          </a:blipFill>
        </p:spPr>
      </p:sp>
      <p:sp>
        <p:nvSpPr>
          <p:cNvPr name="TextBox 6" id="6"/>
          <p:cNvSpPr txBox="true"/>
          <p:nvPr/>
        </p:nvSpPr>
        <p:spPr>
          <a:xfrm rot="0">
            <a:off x="1028700" y="621513"/>
            <a:ext cx="13680302" cy="1019167"/>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Q2. How would you expect </a:t>
            </a:r>
            <a:r>
              <a:rPr lang="en-US" b="true" sz="3215" spc="128">
                <a:solidFill>
                  <a:srgbClr val="E75A59"/>
                </a:solidFill>
                <a:latin typeface="Nunito Bold"/>
                <a:ea typeface="Nunito Bold"/>
                <a:cs typeface="Nunito Bold"/>
                <a:sym typeface="Nunito Bold"/>
              </a:rPr>
              <a:t>policymakers</a:t>
            </a:r>
            <a:r>
              <a:rPr lang="en-US" sz="3215" spc="128">
                <a:solidFill>
                  <a:srgbClr val="000000"/>
                </a:solidFill>
                <a:latin typeface="Nunito"/>
                <a:ea typeface="Nunito"/>
                <a:cs typeface="Nunito"/>
                <a:sym typeface="Nunito"/>
              </a:rPr>
              <a:t> in </a:t>
            </a:r>
            <a:r>
              <a:rPr lang="en-US" b="true" sz="3215" spc="128">
                <a:solidFill>
                  <a:srgbClr val="E75A59"/>
                </a:solidFill>
                <a:latin typeface="Nunito Bold"/>
                <a:ea typeface="Nunito Bold"/>
                <a:cs typeface="Nunito Bold"/>
                <a:sym typeface="Nunito Bold"/>
              </a:rPr>
              <a:t>Singapore</a:t>
            </a:r>
            <a:r>
              <a:rPr lang="en-US" sz="3215" spc="128">
                <a:solidFill>
                  <a:srgbClr val="000000"/>
                </a:solidFill>
                <a:latin typeface="Nunito"/>
                <a:ea typeface="Nunito"/>
                <a:cs typeface="Nunito"/>
                <a:sym typeface="Nunito"/>
              </a:rPr>
              <a:t> to act based on your forecasts and what are the </a:t>
            </a:r>
            <a:r>
              <a:rPr lang="en-US" b="true" sz="3215" spc="128">
                <a:solidFill>
                  <a:srgbClr val="E75A59"/>
                </a:solidFill>
                <a:latin typeface="Nunito Bold"/>
                <a:ea typeface="Nunito Bold"/>
                <a:cs typeface="Nunito Bold"/>
                <a:sym typeface="Nunito Bold"/>
              </a:rPr>
              <a:t>associated risks</a:t>
            </a:r>
            <a:r>
              <a:rPr lang="en-US" sz="3215" spc="128">
                <a:solidFill>
                  <a:srgbClr val="000000"/>
                </a:solidFill>
                <a:latin typeface="Nunito"/>
                <a:ea typeface="Nunito"/>
                <a:cs typeface="Nunito"/>
                <a:sym typeface="Nunito"/>
              </a:rPr>
              <a:t> they might face?</a:t>
            </a:r>
          </a:p>
        </p:txBody>
      </p:sp>
      <p:sp>
        <p:nvSpPr>
          <p:cNvPr name="TextBox 7" id="7"/>
          <p:cNvSpPr txBox="true"/>
          <p:nvPr/>
        </p:nvSpPr>
        <p:spPr>
          <a:xfrm rot="0">
            <a:off x="7744755" y="6195223"/>
            <a:ext cx="10343711" cy="3767836"/>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Risks</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Fiscal stimulus may require the </a:t>
            </a:r>
            <a:r>
              <a:rPr lang="en-US" b="true" sz="2599" spc="103">
                <a:solidFill>
                  <a:srgbClr val="E75A59"/>
                </a:solidFill>
                <a:latin typeface="Nunito Bold"/>
                <a:ea typeface="Nunito Bold"/>
                <a:cs typeface="Nunito Bold"/>
                <a:sym typeface="Nunito Bold"/>
              </a:rPr>
              <a:t>use of Singapore’s national reserves</a:t>
            </a:r>
            <a:r>
              <a:rPr lang="en-US" sz="2599" spc="103">
                <a:solidFill>
                  <a:srgbClr val="000000"/>
                </a:solidFill>
                <a:latin typeface="Nunito"/>
                <a:ea typeface="Nunito"/>
                <a:cs typeface="Nunito"/>
                <a:sym typeface="Nunito"/>
              </a:rPr>
              <a:t>, limiting Singapore’s ability to respond to future crises.</a:t>
            </a:r>
          </a:p>
          <a:p>
            <a:pPr algn="l">
              <a:lnSpc>
                <a:spcPts val="3301"/>
              </a:lnSpc>
            </a:pPr>
          </a:p>
          <a:p>
            <a:pPr algn="l">
              <a:lnSpc>
                <a:spcPts val="3301"/>
              </a:lnSpc>
            </a:pPr>
          </a:p>
          <a:p>
            <a:pPr algn="l">
              <a:lnSpc>
                <a:spcPts val="3301"/>
              </a:lnSpc>
            </a:pPr>
          </a:p>
          <a:p>
            <a:pPr algn="l">
              <a:lnSpc>
                <a:spcPts val="3301"/>
              </a:lnSpc>
            </a:pPr>
          </a:p>
          <a:p>
            <a:pPr algn="l">
              <a:lnSpc>
                <a:spcPts val="3301"/>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Freeform 2" id="2"/>
          <p:cNvSpPr/>
          <p:nvPr/>
        </p:nvSpPr>
        <p:spPr>
          <a:xfrm flipH="false" flipV="false" rot="0">
            <a:off x="11739488" y="2455016"/>
            <a:ext cx="5939028" cy="5026198"/>
          </a:xfrm>
          <a:custGeom>
            <a:avLst/>
            <a:gdLst/>
            <a:ahLst/>
            <a:cxnLst/>
            <a:rect r="r" b="b" t="t" l="l"/>
            <a:pathLst>
              <a:path h="5026198" w="5939028">
                <a:moveTo>
                  <a:pt x="0" y="0"/>
                </a:moveTo>
                <a:lnTo>
                  <a:pt x="5939028" y="0"/>
                </a:lnTo>
                <a:lnTo>
                  <a:pt x="5939028" y="5026198"/>
                </a:lnTo>
                <a:lnTo>
                  <a:pt x="0" y="5026198"/>
                </a:lnTo>
                <a:lnTo>
                  <a:pt x="0" y="0"/>
                </a:lnTo>
                <a:close/>
              </a:path>
            </a:pathLst>
          </a:custGeom>
          <a:blipFill>
            <a:blip r:embed="rId2"/>
            <a:stretch>
              <a:fillRect l="0" t="0" r="0" b="0"/>
            </a:stretch>
          </a:blipFill>
        </p:spPr>
      </p:sp>
      <p:sp>
        <p:nvSpPr>
          <p:cNvPr name="Freeform 3" id="3"/>
          <p:cNvSpPr/>
          <p:nvPr/>
        </p:nvSpPr>
        <p:spPr>
          <a:xfrm flipH="false" flipV="false" rot="0">
            <a:off x="3498736" y="6622176"/>
            <a:ext cx="6086524" cy="3423669"/>
          </a:xfrm>
          <a:custGeom>
            <a:avLst/>
            <a:gdLst/>
            <a:ahLst/>
            <a:cxnLst/>
            <a:rect r="r" b="b" t="t" l="l"/>
            <a:pathLst>
              <a:path h="3423669" w="6086524">
                <a:moveTo>
                  <a:pt x="0" y="0"/>
                </a:moveTo>
                <a:lnTo>
                  <a:pt x="6086524" y="0"/>
                </a:lnTo>
                <a:lnTo>
                  <a:pt x="6086524" y="3423670"/>
                </a:lnTo>
                <a:lnTo>
                  <a:pt x="0" y="3423670"/>
                </a:lnTo>
                <a:lnTo>
                  <a:pt x="0" y="0"/>
                </a:lnTo>
                <a:close/>
              </a:path>
            </a:pathLst>
          </a:custGeom>
          <a:blipFill>
            <a:blip r:embed="rId3"/>
            <a:stretch>
              <a:fillRect l="0" t="0" r="0" b="0"/>
            </a:stretch>
          </a:blipFill>
        </p:spPr>
      </p:sp>
      <p:sp>
        <p:nvSpPr>
          <p:cNvPr name="TextBox 4" id="4"/>
          <p:cNvSpPr txBox="true"/>
          <p:nvPr/>
        </p:nvSpPr>
        <p:spPr>
          <a:xfrm rot="0">
            <a:off x="1028700" y="2051575"/>
            <a:ext cx="10437586" cy="6282436"/>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Fiscal Policy</a:t>
            </a:r>
            <a:r>
              <a:rPr lang="en-US" sz="2599" spc="103" b="true">
                <a:solidFill>
                  <a:srgbClr val="000000"/>
                </a:solidFill>
                <a:latin typeface="Nunito Bold"/>
                <a:ea typeface="Nunito Bold"/>
                <a:cs typeface="Nunito Bold"/>
                <a:sym typeface="Nunito Bold"/>
              </a:rPr>
              <a:t> </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Another important consideration is </a:t>
            </a:r>
            <a:r>
              <a:rPr lang="en-US" b="true" sz="2599" spc="103">
                <a:solidFill>
                  <a:srgbClr val="000000"/>
                </a:solidFill>
                <a:latin typeface="Nunito Bold"/>
                <a:ea typeface="Nunito Bold"/>
                <a:cs typeface="Nunito Bold"/>
                <a:sym typeface="Nunito Bold"/>
              </a:rPr>
              <a:t>enhancing long-term economic resilience</a:t>
            </a:r>
            <a:r>
              <a:rPr lang="en-US" sz="2599" spc="103">
                <a:solidFill>
                  <a:srgbClr val="000000"/>
                </a:solidFill>
                <a:latin typeface="Nunito"/>
                <a:ea typeface="Nunito"/>
                <a:cs typeface="Nunito"/>
                <a:sym typeface="Nunito"/>
              </a:rPr>
              <a:t>.</a:t>
            </a:r>
          </a:p>
          <a:p>
            <a:pPr algn="l">
              <a:lnSpc>
                <a:spcPts val="3301"/>
              </a:lnSpc>
            </a:pPr>
          </a:p>
          <a:p>
            <a:pPr algn="l" marL="561337" indent="-280669" lvl="1">
              <a:lnSpc>
                <a:spcPts val="3301"/>
              </a:lnSpc>
              <a:buFont typeface="Arial"/>
              <a:buChar char="•"/>
            </a:pPr>
            <a:r>
              <a:rPr lang="en-US" sz="2599" spc="103">
                <a:solidFill>
                  <a:srgbClr val="000000"/>
                </a:solidFill>
                <a:latin typeface="Nunito"/>
                <a:ea typeface="Nunito"/>
                <a:cs typeface="Nunito"/>
                <a:sym typeface="Nunito"/>
              </a:rPr>
              <a:t>The Ministry of Trade and Industry (MTI) may also consider </a:t>
            </a:r>
            <a:r>
              <a:rPr lang="en-US" b="true" sz="2599" spc="103">
                <a:solidFill>
                  <a:srgbClr val="000000"/>
                </a:solidFill>
                <a:latin typeface="Nunito Bold"/>
                <a:ea typeface="Nunito Bold"/>
                <a:cs typeface="Nunito Bold"/>
                <a:sym typeface="Nunito Bold"/>
              </a:rPr>
              <a:t>diversifying trade partnerships</a:t>
            </a:r>
            <a:r>
              <a:rPr lang="en-US" sz="2599" spc="103">
                <a:solidFill>
                  <a:srgbClr val="000000"/>
                </a:solidFill>
                <a:latin typeface="Nunito"/>
                <a:ea typeface="Nunito"/>
                <a:cs typeface="Nunito"/>
                <a:sym typeface="Nunito"/>
              </a:rPr>
              <a:t>, to reduce reliance on the US economy. </a:t>
            </a:r>
          </a:p>
          <a:p>
            <a:pPr algn="l" marL="1122675" indent="-374225" lvl="2">
              <a:lnSpc>
                <a:spcPts val="3301"/>
              </a:lnSpc>
              <a:buFont typeface="Arial"/>
              <a:buChar char="⚬"/>
            </a:pPr>
            <a:r>
              <a:rPr lang="en-US" sz="2599" spc="103">
                <a:solidFill>
                  <a:srgbClr val="000000"/>
                </a:solidFill>
                <a:latin typeface="Nunito"/>
                <a:ea typeface="Nunito"/>
                <a:cs typeface="Nunito"/>
                <a:sym typeface="Nunito"/>
              </a:rPr>
              <a:t>For example, during the COVID-19 pandemic, Singapore began importing eggs from Poland and Ukraine, and seafood from countries like Norway and Ecuador.</a:t>
            </a:r>
          </a:p>
          <a:p>
            <a:pPr algn="l">
              <a:lnSpc>
                <a:spcPts val="3301"/>
              </a:lnSpc>
            </a:pPr>
          </a:p>
          <a:p>
            <a:pPr algn="l">
              <a:lnSpc>
                <a:spcPts val="3301"/>
              </a:lnSpc>
            </a:pPr>
          </a:p>
          <a:p>
            <a:pPr algn="l">
              <a:lnSpc>
                <a:spcPts val="3301"/>
              </a:lnSpc>
            </a:pPr>
          </a:p>
          <a:p>
            <a:pPr algn="l">
              <a:lnSpc>
                <a:spcPts val="3301"/>
              </a:lnSpc>
            </a:pPr>
          </a:p>
          <a:p>
            <a:pPr algn="l">
              <a:lnSpc>
                <a:spcPts val="3301"/>
              </a:lnSpc>
            </a:pPr>
          </a:p>
        </p:txBody>
      </p:sp>
      <p:sp>
        <p:nvSpPr>
          <p:cNvPr name="TextBox 5" id="5"/>
          <p:cNvSpPr txBox="true"/>
          <p:nvPr/>
        </p:nvSpPr>
        <p:spPr>
          <a:xfrm rot="0">
            <a:off x="1028700" y="621513"/>
            <a:ext cx="13680302" cy="1019167"/>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Q2. How would you expect </a:t>
            </a:r>
            <a:r>
              <a:rPr lang="en-US" b="true" sz="3215" spc="128">
                <a:solidFill>
                  <a:srgbClr val="E75A59"/>
                </a:solidFill>
                <a:latin typeface="Nunito Bold"/>
                <a:ea typeface="Nunito Bold"/>
                <a:cs typeface="Nunito Bold"/>
                <a:sym typeface="Nunito Bold"/>
              </a:rPr>
              <a:t>policymakers</a:t>
            </a:r>
            <a:r>
              <a:rPr lang="en-US" sz="3215" spc="128">
                <a:solidFill>
                  <a:srgbClr val="000000"/>
                </a:solidFill>
                <a:latin typeface="Nunito"/>
                <a:ea typeface="Nunito"/>
                <a:cs typeface="Nunito"/>
                <a:sym typeface="Nunito"/>
              </a:rPr>
              <a:t> in </a:t>
            </a:r>
            <a:r>
              <a:rPr lang="en-US" b="true" sz="3215" spc="128">
                <a:solidFill>
                  <a:srgbClr val="E75A59"/>
                </a:solidFill>
                <a:latin typeface="Nunito Bold"/>
                <a:ea typeface="Nunito Bold"/>
                <a:cs typeface="Nunito Bold"/>
                <a:sym typeface="Nunito Bold"/>
              </a:rPr>
              <a:t>Singapore</a:t>
            </a:r>
            <a:r>
              <a:rPr lang="en-US" sz="3215" spc="128">
                <a:solidFill>
                  <a:srgbClr val="000000"/>
                </a:solidFill>
                <a:latin typeface="Nunito"/>
                <a:ea typeface="Nunito"/>
                <a:cs typeface="Nunito"/>
                <a:sym typeface="Nunito"/>
              </a:rPr>
              <a:t> to act based on your forecasts and what are the </a:t>
            </a:r>
            <a:r>
              <a:rPr lang="en-US" b="true" sz="3215" spc="128">
                <a:solidFill>
                  <a:srgbClr val="E75A59"/>
                </a:solidFill>
                <a:latin typeface="Nunito Bold"/>
                <a:ea typeface="Nunito Bold"/>
                <a:cs typeface="Nunito Bold"/>
                <a:sym typeface="Nunito Bold"/>
              </a:rPr>
              <a:t>associated risks</a:t>
            </a:r>
            <a:r>
              <a:rPr lang="en-US" sz="3215" spc="128">
                <a:solidFill>
                  <a:srgbClr val="000000"/>
                </a:solidFill>
                <a:latin typeface="Nunito"/>
                <a:ea typeface="Nunito"/>
                <a:cs typeface="Nunito"/>
                <a:sym typeface="Nunito"/>
              </a:rPr>
              <a:t> they might face?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Freeform 2" id="2"/>
          <p:cNvSpPr/>
          <p:nvPr/>
        </p:nvSpPr>
        <p:spPr>
          <a:xfrm flipH="false" flipV="false" rot="0">
            <a:off x="11064755" y="498871"/>
            <a:ext cx="6567619" cy="4375676"/>
          </a:xfrm>
          <a:custGeom>
            <a:avLst/>
            <a:gdLst/>
            <a:ahLst/>
            <a:cxnLst/>
            <a:rect r="r" b="b" t="t" l="l"/>
            <a:pathLst>
              <a:path h="4375676" w="6567619">
                <a:moveTo>
                  <a:pt x="0" y="0"/>
                </a:moveTo>
                <a:lnTo>
                  <a:pt x="6567619" y="0"/>
                </a:lnTo>
                <a:lnTo>
                  <a:pt x="6567619" y="4375676"/>
                </a:lnTo>
                <a:lnTo>
                  <a:pt x="0" y="4375676"/>
                </a:lnTo>
                <a:lnTo>
                  <a:pt x="0" y="0"/>
                </a:lnTo>
                <a:close/>
              </a:path>
            </a:pathLst>
          </a:custGeom>
          <a:blipFill>
            <a:blip r:embed="rId2"/>
            <a:stretch>
              <a:fillRect l="0" t="0" r="0" b="0"/>
            </a:stretch>
          </a:blipFill>
        </p:spPr>
      </p:sp>
      <p:sp>
        <p:nvSpPr>
          <p:cNvPr name="TextBox 3" id="3"/>
          <p:cNvSpPr txBox="true"/>
          <p:nvPr/>
        </p:nvSpPr>
        <p:spPr>
          <a:xfrm rot="0">
            <a:off x="426245" y="2065440"/>
            <a:ext cx="9965981" cy="3268946"/>
          </a:xfrm>
          <a:prstGeom prst="rect">
            <a:avLst/>
          </a:prstGeom>
        </p:spPr>
        <p:txBody>
          <a:bodyPr anchor="t" rtlCol="false" tIns="0" lIns="0" bIns="0" rIns="0">
            <a:spAutoFit/>
          </a:bodyPr>
          <a:lstStyle/>
          <a:p>
            <a:pPr algn="l">
              <a:lnSpc>
                <a:spcPts val="5357"/>
              </a:lnSpc>
            </a:pPr>
            <a:r>
              <a:rPr lang="en-US" sz="4218" spc="168">
                <a:solidFill>
                  <a:srgbClr val="000000"/>
                </a:solidFill>
                <a:latin typeface="Garet ExtraBold"/>
                <a:ea typeface="Garet ExtraBold"/>
                <a:cs typeface="Garet ExtraBold"/>
                <a:sym typeface="Garet ExtraBold"/>
              </a:rPr>
              <a:t>While our models suggest a challenging global environment in 2025...</a:t>
            </a:r>
          </a:p>
          <a:p>
            <a:pPr algn="ctr">
              <a:lnSpc>
                <a:spcPts val="4993"/>
              </a:lnSpc>
            </a:pPr>
          </a:p>
          <a:p>
            <a:pPr algn="ctr">
              <a:lnSpc>
                <a:spcPts val="4993"/>
              </a:lnSpc>
              <a:spcBef>
                <a:spcPct val="0"/>
              </a:spcBef>
            </a:pPr>
          </a:p>
        </p:txBody>
      </p:sp>
      <p:sp>
        <p:nvSpPr>
          <p:cNvPr name="TextBox 4" id="4"/>
          <p:cNvSpPr txBox="true"/>
          <p:nvPr/>
        </p:nvSpPr>
        <p:spPr>
          <a:xfrm rot="0">
            <a:off x="1500478" y="5663003"/>
            <a:ext cx="16131895" cy="2160270"/>
          </a:xfrm>
          <a:prstGeom prst="rect">
            <a:avLst/>
          </a:prstGeom>
        </p:spPr>
        <p:txBody>
          <a:bodyPr anchor="t" rtlCol="false" tIns="0" lIns="0" bIns="0" rIns="0">
            <a:spAutoFit/>
          </a:bodyPr>
          <a:lstStyle/>
          <a:p>
            <a:pPr algn="ctr">
              <a:lnSpc>
                <a:spcPts val="5714"/>
              </a:lnSpc>
              <a:spcBef>
                <a:spcPct val="0"/>
              </a:spcBef>
            </a:pPr>
            <a:r>
              <a:rPr lang="en-US" sz="4499" spc="179">
                <a:solidFill>
                  <a:srgbClr val="000000"/>
                </a:solidFill>
                <a:latin typeface="Garet ExtraBold"/>
                <a:ea typeface="Garet ExtraBold"/>
                <a:cs typeface="Garet ExtraBold"/>
                <a:sym typeface="Garet ExtraBold"/>
              </a:rPr>
              <a:t>policymakers are able to make more </a:t>
            </a:r>
            <a:r>
              <a:rPr lang="en-US" sz="4499" spc="179">
                <a:solidFill>
                  <a:srgbClr val="FF3131"/>
                </a:solidFill>
                <a:latin typeface="Garet ExtraBold"/>
                <a:ea typeface="Garet ExtraBold"/>
                <a:cs typeface="Garet ExtraBold"/>
                <a:sym typeface="Garet ExtraBold"/>
              </a:rPr>
              <a:t>informed decisions</a:t>
            </a:r>
            <a:r>
              <a:rPr lang="en-US" sz="4499" spc="179">
                <a:solidFill>
                  <a:srgbClr val="000000"/>
                </a:solidFill>
                <a:latin typeface="Garet ExtraBold"/>
                <a:ea typeface="Garet ExtraBold"/>
                <a:cs typeface="Garet ExtraBold"/>
                <a:sym typeface="Garet ExtraBold"/>
              </a:rPr>
              <a:t> by leveraging data-driven insights to guide policymaking.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pSp>
        <p:nvGrpSpPr>
          <p:cNvPr name="Group 2" id="2"/>
          <p:cNvGrpSpPr/>
          <p:nvPr/>
        </p:nvGrpSpPr>
        <p:grpSpPr>
          <a:xfrm rot="0">
            <a:off x="10840316" y="2901280"/>
            <a:ext cx="7236751" cy="4504754"/>
            <a:chOff x="0" y="0"/>
            <a:chExt cx="9649002" cy="6006338"/>
          </a:xfrm>
        </p:grpSpPr>
        <p:pic>
          <p:nvPicPr>
            <p:cNvPr name="Picture 3" id="3"/>
            <p:cNvPicPr>
              <a:picLocks noChangeAspect="true"/>
            </p:cNvPicPr>
            <p:nvPr/>
          </p:nvPicPr>
          <p:blipFill>
            <a:blip r:embed="rId2"/>
            <a:srcRect l="0" t="3020" r="0" b="3020"/>
            <a:stretch>
              <a:fillRect/>
            </a:stretch>
          </p:blipFill>
          <p:spPr>
            <a:xfrm flipH="false" flipV="false">
              <a:off x="0" y="0"/>
              <a:ext cx="9649002" cy="6006338"/>
            </a:xfrm>
            <a:prstGeom prst="rect">
              <a:avLst/>
            </a:prstGeom>
          </p:spPr>
        </p:pic>
      </p:grpSp>
      <p:grpSp>
        <p:nvGrpSpPr>
          <p:cNvPr name="Group 4" id="4"/>
          <p:cNvGrpSpPr/>
          <p:nvPr/>
        </p:nvGrpSpPr>
        <p:grpSpPr>
          <a:xfrm rot="0">
            <a:off x="0" y="9619329"/>
            <a:ext cx="18288000" cy="667671"/>
            <a:chOff x="0" y="0"/>
            <a:chExt cx="4816593" cy="175847"/>
          </a:xfrm>
        </p:grpSpPr>
        <p:sp>
          <p:nvSpPr>
            <p:cNvPr name="Freeform 5" id="5"/>
            <p:cNvSpPr/>
            <p:nvPr/>
          </p:nvSpPr>
          <p:spPr>
            <a:xfrm flipH="false" flipV="false" rot="0">
              <a:off x="0" y="0"/>
              <a:ext cx="4816592" cy="175847"/>
            </a:xfrm>
            <a:custGeom>
              <a:avLst/>
              <a:gdLst/>
              <a:ahLst/>
              <a:cxnLst/>
              <a:rect r="r" b="b" t="t" l="l"/>
              <a:pathLst>
                <a:path h="175847" w="4816592">
                  <a:moveTo>
                    <a:pt x="0" y="0"/>
                  </a:moveTo>
                  <a:lnTo>
                    <a:pt x="4816592" y="0"/>
                  </a:lnTo>
                  <a:lnTo>
                    <a:pt x="4816592" y="175847"/>
                  </a:lnTo>
                  <a:lnTo>
                    <a:pt x="0" y="175847"/>
                  </a:lnTo>
                  <a:close/>
                </a:path>
              </a:pathLst>
            </a:custGeom>
            <a:solidFill>
              <a:srgbClr val="BCCBCE"/>
            </a:solidFill>
          </p:spPr>
        </p:sp>
        <p:sp>
          <p:nvSpPr>
            <p:cNvPr name="TextBox 6" id="6"/>
            <p:cNvSpPr txBox="true"/>
            <p:nvPr/>
          </p:nvSpPr>
          <p:spPr>
            <a:xfrm>
              <a:off x="0" y="-38100"/>
              <a:ext cx="4816593" cy="213947"/>
            </a:xfrm>
            <a:prstGeom prst="rect">
              <a:avLst/>
            </a:prstGeom>
          </p:spPr>
          <p:txBody>
            <a:bodyPr anchor="ctr" rtlCol="false" tIns="50800" lIns="50800" bIns="50800" rIns="50800"/>
            <a:lstStyle/>
            <a:p>
              <a:pPr algn="ctr">
                <a:lnSpc>
                  <a:spcPts val="3165"/>
                </a:lnSpc>
              </a:pPr>
            </a:p>
          </p:txBody>
        </p:sp>
      </p:grpSp>
      <p:sp>
        <p:nvSpPr>
          <p:cNvPr name="TextBox 7" id="7"/>
          <p:cNvSpPr txBox="true"/>
          <p:nvPr/>
        </p:nvSpPr>
        <p:spPr>
          <a:xfrm rot="0">
            <a:off x="1028700" y="2901280"/>
            <a:ext cx="6385927" cy="828697"/>
          </a:xfrm>
          <a:prstGeom prst="rect">
            <a:avLst/>
          </a:prstGeom>
        </p:spPr>
        <p:txBody>
          <a:bodyPr anchor="t" rtlCol="false" tIns="0" lIns="0" bIns="0" rIns="0">
            <a:spAutoFit/>
          </a:bodyPr>
          <a:lstStyle/>
          <a:p>
            <a:pPr algn="l">
              <a:lnSpc>
                <a:spcPts val="6599"/>
              </a:lnSpc>
            </a:pPr>
            <a:r>
              <a:rPr lang="en-US" sz="5499">
                <a:solidFill>
                  <a:srgbClr val="3B4A52"/>
                </a:solidFill>
                <a:latin typeface="Garet ExtraBold"/>
                <a:ea typeface="Garet ExtraBold"/>
                <a:cs typeface="Garet ExtraBold"/>
                <a:sym typeface="Garet ExtraBold"/>
              </a:rPr>
              <a:t>OVERVIEW</a:t>
            </a:r>
          </a:p>
        </p:txBody>
      </p:sp>
      <p:sp>
        <p:nvSpPr>
          <p:cNvPr name="TextBox 8" id="8"/>
          <p:cNvSpPr txBox="true"/>
          <p:nvPr/>
        </p:nvSpPr>
        <p:spPr>
          <a:xfrm rot="0">
            <a:off x="1028700" y="4095796"/>
            <a:ext cx="9505335" cy="3798979"/>
          </a:xfrm>
          <a:prstGeom prst="rect">
            <a:avLst/>
          </a:prstGeom>
        </p:spPr>
        <p:txBody>
          <a:bodyPr anchor="t" rtlCol="false" tIns="0" lIns="0" bIns="0" rIns="0">
            <a:spAutoFit/>
          </a:bodyPr>
          <a:lstStyle/>
          <a:p>
            <a:pPr algn="l" marL="734053" indent="-367026" lvl="1">
              <a:lnSpc>
                <a:spcPts val="4317"/>
              </a:lnSpc>
              <a:buFont typeface="Arial"/>
              <a:buChar char="•"/>
            </a:pPr>
            <a:r>
              <a:rPr lang="en-US" sz="3399" spc="135">
                <a:solidFill>
                  <a:srgbClr val="546873"/>
                </a:solidFill>
                <a:latin typeface="Nunito"/>
                <a:ea typeface="Nunito"/>
                <a:cs typeface="Nunito"/>
                <a:sym typeface="Nunito"/>
              </a:rPr>
              <a:t>Improvements based on feedback received</a:t>
            </a:r>
          </a:p>
          <a:p>
            <a:pPr algn="l" marL="734053" indent="-367026" lvl="1">
              <a:lnSpc>
                <a:spcPts val="4317"/>
              </a:lnSpc>
              <a:buFont typeface="Arial"/>
              <a:buChar char="•"/>
            </a:pPr>
            <a:r>
              <a:rPr lang="en-US" sz="3399" spc="135">
                <a:solidFill>
                  <a:srgbClr val="546873"/>
                </a:solidFill>
                <a:latin typeface="Nunito"/>
                <a:ea typeface="Nunito"/>
                <a:cs typeface="Nunito"/>
                <a:sym typeface="Nunito"/>
              </a:rPr>
              <a:t>Q1: Identifying key indicators</a:t>
            </a:r>
          </a:p>
          <a:p>
            <a:pPr algn="l" marL="734053" indent="-367026" lvl="1">
              <a:lnSpc>
                <a:spcPts val="4317"/>
              </a:lnSpc>
              <a:buFont typeface="Arial"/>
              <a:buChar char="•"/>
            </a:pPr>
            <a:r>
              <a:rPr lang="en-US" sz="3399" spc="135">
                <a:solidFill>
                  <a:srgbClr val="546873"/>
                </a:solidFill>
                <a:latin typeface="Nunito"/>
                <a:ea typeface="Nunito"/>
                <a:cs typeface="Nunito"/>
                <a:sym typeface="Nunito"/>
              </a:rPr>
              <a:t>Improved forecast</a:t>
            </a:r>
          </a:p>
          <a:p>
            <a:pPr algn="l" marL="734053" indent="-367026" lvl="1">
              <a:lnSpc>
                <a:spcPts val="4317"/>
              </a:lnSpc>
              <a:buFont typeface="Arial"/>
              <a:buChar char="•"/>
            </a:pPr>
            <a:r>
              <a:rPr lang="en-US" sz="3399" spc="135">
                <a:solidFill>
                  <a:srgbClr val="546873"/>
                </a:solidFill>
                <a:latin typeface="Nunito"/>
                <a:ea typeface="Nunito"/>
                <a:cs typeface="Nunito"/>
                <a:sym typeface="Nunito"/>
              </a:rPr>
              <a:t>Q2: How policymakers will react</a:t>
            </a:r>
          </a:p>
          <a:p>
            <a:pPr algn="l" marL="734053" indent="-367026" lvl="1">
              <a:lnSpc>
                <a:spcPts val="4317"/>
              </a:lnSpc>
              <a:buFont typeface="Arial"/>
              <a:buChar char="•"/>
            </a:pPr>
            <a:r>
              <a:rPr lang="en-US" sz="3399" spc="135">
                <a:solidFill>
                  <a:srgbClr val="546873"/>
                </a:solidFill>
                <a:latin typeface="Nunito"/>
                <a:ea typeface="Nunito"/>
                <a:cs typeface="Nunito"/>
                <a:sym typeface="Nunito"/>
              </a:rPr>
              <a:t>Q3: Considerations due to President Trump</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Freeform 2" id="2"/>
          <p:cNvSpPr/>
          <p:nvPr/>
        </p:nvSpPr>
        <p:spPr>
          <a:xfrm flipH="false" flipV="false" rot="0">
            <a:off x="6310563" y="5904619"/>
            <a:ext cx="751648" cy="656752"/>
          </a:xfrm>
          <a:custGeom>
            <a:avLst/>
            <a:gdLst/>
            <a:ahLst/>
            <a:cxnLst/>
            <a:rect r="r" b="b" t="t" l="l"/>
            <a:pathLst>
              <a:path h="656752" w="751648">
                <a:moveTo>
                  <a:pt x="0" y="0"/>
                </a:moveTo>
                <a:lnTo>
                  <a:pt x="751648" y="0"/>
                </a:lnTo>
                <a:lnTo>
                  <a:pt x="751648" y="656753"/>
                </a:lnTo>
                <a:lnTo>
                  <a:pt x="0" y="656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21459" y="1959580"/>
            <a:ext cx="5759829" cy="3823086"/>
          </a:xfrm>
          <a:custGeom>
            <a:avLst/>
            <a:gdLst/>
            <a:ahLst/>
            <a:cxnLst/>
            <a:rect r="r" b="b" t="t" l="l"/>
            <a:pathLst>
              <a:path h="3823086" w="5759829">
                <a:moveTo>
                  <a:pt x="0" y="0"/>
                </a:moveTo>
                <a:lnTo>
                  <a:pt x="5759829" y="0"/>
                </a:lnTo>
                <a:lnTo>
                  <a:pt x="5759829" y="3823086"/>
                </a:lnTo>
                <a:lnTo>
                  <a:pt x="0" y="3823086"/>
                </a:lnTo>
                <a:lnTo>
                  <a:pt x="0" y="0"/>
                </a:lnTo>
                <a:close/>
              </a:path>
            </a:pathLst>
          </a:custGeom>
          <a:blipFill>
            <a:blip r:embed="rId4"/>
            <a:stretch>
              <a:fillRect l="0" t="0" r="0" b="0"/>
            </a:stretch>
          </a:blipFill>
        </p:spPr>
      </p:sp>
      <p:sp>
        <p:nvSpPr>
          <p:cNvPr name="Freeform 4" id="4"/>
          <p:cNvSpPr/>
          <p:nvPr/>
        </p:nvSpPr>
        <p:spPr>
          <a:xfrm flipH="false" flipV="false" rot="0">
            <a:off x="1396414" y="6078389"/>
            <a:ext cx="3050319" cy="2595544"/>
          </a:xfrm>
          <a:custGeom>
            <a:avLst/>
            <a:gdLst/>
            <a:ahLst/>
            <a:cxnLst/>
            <a:rect r="r" b="b" t="t" l="l"/>
            <a:pathLst>
              <a:path h="2595544" w="3050319">
                <a:moveTo>
                  <a:pt x="0" y="0"/>
                </a:moveTo>
                <a:lnTo>
                  <a:pt x="3050319" y="0"/>
                </a:lnTo>
                <a:lnTo>
                  <a:pt x="3050319" y="2595545"/>
                </a:lnTo>
                <a:lnTo>
                  <a:pt x="0" y="25955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237401" y="2606330"/>
            <a:ext cx="10897972" cy="2510536"/>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Imposing tariffs</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introduced substantial tariffs on imports, </a:t>
            </a:r>
          </a:p>
          <a:p>
            <a:pPr algn="l" marL="1122675" indent="-374225" lvl="2">
              <a:lnSpc>
                <a:spcPts val="3301"/>
              </a:lnSpc>
              <a:buFont typeface="Arial"/>
              <a:buChar char="⚬"/>
            </a:pPr>
            <a:r>
              <a:rPr lang="en-US" sz="2599" spc="103">
                <a:solidFill>
                  <a:srgbClr val="000000"/>
                </a:solidFill>
                <a:latin typeface="Nunito"/>
                <a:ea typeface="Nunito"/>
                <a:cs typeface="Nunito"/>
                <a:sym typeface="Nunito"/>
              </a:rPr>
              <a:t>25% tariff on goods from Canada and Mexico </a:t>
            </a:r>
          </a:p>
          <a:p>
            <a:pPr algn="l" marL="1122675" indent="-374225" lvl="2">
              <a:lnSpc>
                <a:spcPts val="3301"/>
              </a:lnSpc>
              <a:buFont typeface="Arial"/>
              <a:buChar char="⚬"/>
            </a:pPr>
            <a:r>
              <a:rPr lang="en-US" sz="2599" spc="103">
                <a:solidFill>
                  <a:srgbClr val="000000"/>
                </a:solidFill>
                <a:latin typeface="Nunito"/>
                <a:ea typeface="Nunito"/>
                <a:cs typeface="Nunito"/>
                <a:sym typeface="Nunito"/>
              </a:rPr>
              <a:t>10% tariff on products from China. </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These measures aim to protect domestic industries but have led to increased production costs and disrupted supply chain</a:t>
            </a:r>
          </a:p>
        </p:txBody>
      </p:sp>
      <p:sp>
        <p:nvSpPr>
          <p:cNvPr name="TextBox 6" id="6"/>
          <p:cNvSpPr txBox="true"/>
          <p:nvPr/>
        </p:nvSpPr>
        <p:spPr>
          <a:xfrm rot="0">
            <a:off x="752865" y="102295"/>
            <a:ext cx="13680302" cy="2047867"/>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Q3. Considering the proposed tariffs and other plans likely to be enacted in 2025 by the newly elected U.S. President Trump, what judgmental adjustments might you make to your forecasts based on this qualitative information not yet reflected in the data?</a:t>
            </a:r>
          </a:p>
        </p:txBody>
      </p:sp>
      <p:sp>
        <p:nvSpPr>
          <p:cNvPr name="TextBox 7" id="7"/>
          <p:cNvSpPr txBox="true"/>
          <p:nvPr/>
        </p:nvSpPr>
        <p:spPr>
          <a:xfrm rot="0">
            <a:off x="7347961" y="6195223"/>
            <a:ext cx="10343711" cy="3348736"/>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Effect</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International Monetary Fund (IMF) estimates that such tariffs could reduce U.S. GDP growth by approximately 1 percentage point in 2025 and 2026.</a:t>
            </a:r>
          </a:p>
          <a:p>
            <a:pPr algn="l">
              <a:lnSpc>
                <a:spcPts val="3301"/>
              </a:lnSpc>
            </a:pPr>
          </a:p>
          <a:p>
            <a:pPr algn="l">
              <a:lnSpc>
                <a:spcPts val="3301"/>
              </a:lnSpc>
            </a:pPr>
          </a:p>
          <a:p>
            <a:pPr algn="l">
              <a:lnSpc>
                <a:spcPts val="3301"/>
              </a:lnSpc>
            </a:pPr>
          </a:p>
          <a:p>
            <a:pPr algn="l">
              <a:lnSpc>
                <a:spcPts val="3301"/>
              </a:lnSpc>
            </a:pPr>
          </a:p>
        </p:txBody>
      </p:sp>
      <p:sp>
        <p:nvSpPr>
          <p:cNvPr name="Freeform 8" id="8"/>
          <p:cNvSpPr/>
          <p:nvPr/>
        </p:nvSpPr>
        <p:spPr>
          <a:xfrm flipH="false" flipV="false" rot="0">
            <a:off x="6897313" y="6732583"/>
            <a:ext cx="564084" cy="797549"/>
          </a:xfrm>
          <a:custGeom>
            <a:avLst/>
            <a:gdLst/>
            <a:ahLst/>
            <a:cxnLst/>
            <a:rect r="r" b="b" t="t" l="l"/>
            <a:pathLst>
              <a:path h="797549" w="564084">
                <a:moveTo>
                  <a:pt x="0" y="0"/>
                </a:moveTo>
                <a:lnTo>
                  <a:pt x="564085" y="0"/>
                </a:lnTo>
                <a:lnTo>
                  <a:pt x="564085" y="797548"/>
                </a:lnTo>
                <a:lnTo>
                  <a:pt x="0" y="7975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Freeform 2" id="2"/>
          <p:cNvSpPr/>
          <p:nvPr/>
        </p:nvSpPr>
        <p:spPr>
          <a:xfrm flipH="false" flipV="false" rot="0">
            <a:off x="5596637" y="5969521"/>
            <a:ext cx="751648" cy="656752"/>
          </a:xfrm>
          <a:custGeom>
            <a:avLst/>
            <a:gdLst/>
            <a:ahLst/>
            <a:cxnLst/>
            <a:rect r="r" b="b" t="t" l="l"/>
            <a:pathLst>
              <a:path h="656752" w="751648">
                <a:moveTo>
                  <a:pt x="0" y="0"/>
                </a:moveTo>
                <a:lnTo>
                  <a:pt x="751648" y="0"/>
                </a:lnTo>
                <a:lnTo>
                  <a:pt x="751648" y="656753"/>
                </a:lnTo>
                <a:lnTo>
                  <a:pt x="0" y="656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86294" y="2410821"/>
            <a:ext cx="4405378" cy="2902043"/>
          </a:xfrm>
          <a:custGeom>
            <a:avLst/>
            <a:gdLst/>
            <a:ahLst/>
            <a:cxnLst/>
            <a:rect r="r" b="b" t="t" l="l"/>
            <a:pathLst>
              <a:path h="2902043" w="4405378">
                <a:moveTo>
                  <a:pt x="0" y="0"/>
                </a:moveTo>
                <a:lnTo>
                  <a:pt x="4405378" y="0"/>
                </a:lnTo>
                <a:lnTo>
                  <a:pt x="4405378" y="2902043"/>
                </a:lnTo>
                <a:lnTo>
                  <a:pt x="0" y="2902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634035" y="6260125"/>
            <a:ext cx="10343711" cy="3767836"/>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Effect</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Short run: may boost consumer spending and short-term economic growth</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Long run: projected to increase the federal deficit by $5.8 trillion over the next decade, potentially leading to long-term economic challenges</a:t>
            </a:r>
          </a:p>
          <a:p>
            <a:pPr algn="l">
              <a:lnSpc>
                <a:spcPts val="3301"/>
              </a:lnSpc>
            </a:pPr>
          </a:p>
          <a:p>
            <a:pPr algn="l">
              <a:lnSpc>
                <a:spcPts val="3301"/>
              </a:lnSpc>
            </a:pPr>
          </a:p>
          <a:p>
            <a:pPr algn="l">
              <a:lnSpc>
                <a:spcPts val="3301"/>
              </a:lnSpc>
            </a:pPr>
          </a:p>
        </p:txBody>
      </p:sp>
      <p:sp>
        <p:nvSpPr>
          <p:cNvPr name="Freeform 5" id="5"/>
          <p:cNvSpPr/>
          <p:nvPr/>
        </p:nvSpPr>
        <p:spPr>
          <a:xfrm flipH="false" flipV="true" rot="0">
            <a:off x="6250695" y="6756514"/>
            <a:ext cx="545454" cy="771208"/>
          </a:xfrm>
          <a:custGeom>
            <a:avLst/>
            <a:gdLst/>
            <a:ahLst/>
            <a:cxnLst/>
            <a:rect r="r" b="b" t="t" l="l"/>
            <a:pathLst>
              <a:path h="771208" w="545454">
                <a:moveTo>
                  <a:pt x="0" y="771207"/>
                </a:moveTo>
                <a:lnTo>
                  <a:pt x="545454" y="771207"/>
                </a:lnTo>
                <a:lnTo>
                  <a:pt x="545454" y="0"/>
                </a:lnTo>
                <a:lnTo>
                  <a:pt x="0" y="0"/>
                </a:lnTo>
                <a:lnTo>
                  <a:pt x="0" y="771207"/>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232065" y="7754794"/>
            <a:ext cx="564084" cy="797549"/>
          </a:xfrm>
          <a:custGeom>
            <a:avLst/>
            <a:gdLst/>
            <a:ahLst/>
            <a:cxnLst/>
            <a:rect r="r" b="b" t="t" l="l"/>
            <a:pathLst>
              <a:path h="797549" w="564084">
                <a:moveTo>
                  <a:pt x="0" y="0"/>
                </a:moveTo>
                <a:lnTo>
                  <a:pt x="564084" y="0"/>
                </a:lnTo>
                <a:lnTo>
                  <a:pt x="564084" y="797548"/>
                </a:lnTo>
                <a:lnTo>
                  <a:pt x="0" y="7975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01360" y="5566099"/>
            <a:ext cx="3509353" cy="3152037"/>
          </a:xfrm>
          <a:custGeom>
            <a:avLst/>
            <a:gdLst/>
            <a:ahLst/>
            <a:cxnLst/>
            <a:rect r="r" b="b" t="t" l="l"/>
            <a:pathLst>
              <a:path h="3152037" w="3509353">
                <a:moveTo>
                  <a:pt x="0" y="0"/>
                </a:moveTo>
                <a:lnTo>
                  <a:pt x="3509353" y="0"/>
                </a:lnTo>
                <a:lnTo>
                  <a:pt x="3509353" y="3152037"/>
                </a:lnTo>
                <a:lnTo>
                  <a:pt x="0" y="31520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237401" y="2606330"/>
            <a:ext cx="10897972" cy="1672336"/>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Extension of Tax Cuts</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efforts are underway to make permanent the individual tax cuts from the 2017 Tax Cuts and Jobs Act, which are set to expire at the end of 2025.</a:t>
            </a:r>
          </a:p>
        </p:txBody>
      </p:sp>
      <p:sp>
        <p:nvSpPr>
          <p:cNvPr name="TextBox 9" id="9"/>
          <p:cNvSpPr txBox="true"/>
          <p:nvPr/>
        </p:nvSpPr>
        <p:spPr>
          <a:xfrm rot="0">
            <a:off x="752865" y="102295"/>
            <a:ext cx="13680302" cy="2047867"/>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Q3. Considering the proposed tariffs and other plans likely to be enacted in 2025 by the newly elected U.S. President Trump, what judgmental adjustments might you make to your forecasts based on this qualitative information not yet reflected in the data?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Freeform 2" id="2"/>
          <p:cNvSpPr/>
          <p:nvPr/>
        </p:nvSpPr>
        <p:spPr>
          <a:xfrm flipH="false" flipV="false" rot="0">
            <a:off x="5596637" y="5969521"/>
            <a:ext cx="751648" cy="656752"/>
          </a:xfrm>
          <a:custGeom>
            <a:avLst/>
            <a:gdLst/>
            <a:ahLst/>
            <a:cxnLst/>
            <a:rect r="r" b="b" t="t" l="l"/>
            <a:pathLst>
              <a:path h="656752" w="751648">
                <a:moveTo>
                  <a:pt x="0" y="0"/>
                </a:moveTo>
                <a:lnTo>
                  <a:pt x="751648" y="0"/>
                </a:lnTo>
                <a:lnTo>
                  <a:pt x="751648" y="656753"/>
                </a:lnTo>
                <a:lnTo>
                  <a:pt x="0" y="656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6250695" y="6756514"/>
            <a:ext cx="545454" cy="771208"/>
          </a:xfrm>
          <a:custGeom>
            <a:avLst/>
            <a:gdLst/>
            <a:ahLst/>
            <a:cxnLst/>
            <a:rect r="r" b="b" t="t" l="l"/>
            <a:pathLst>
              <a:path h="771208" w="545454">
                <a:moveTo>
                  <a:pt x="0" y="771207"/>
                </a:moveTo>
                <a:lnTo>
                  <a:pt x="545454" y="771207"/>
                </a:lnTo>
                <a:lnTo>
                  <a:pt x="545454" y="0"/>
                </a:lnTo>
                <a:lnTo>
                  <a:pt x="0" y="0"/>
                </a:lnTo>
                <a:lnTo>
                  <a:pt x="0" y="77120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232065" y="7754794"/>
            <a:ext cx="564084" cy="797549"/>
          </a:xfrm>
          <a:custGeom>
            <a:avLst/>
            <a:gdLst/>
            <a:ahLst/>
            <a:cxnLst/>
            <a:rect r="r" b="b" t="t" l="l"/>
            <a:pathLst>
              <a:path h="797549" w="564084">
                <a:moveTo>
                  <a:pt x="0" y="0"/>
                </a:moveTo>
                <a:lnTo>
                  <a:pt x="564084" y="0"/>
                </a:lnTo>
                <a:lnTo>
                  <a:pt x="564084" y="797548"/>
                </a:lnTo>
                <a:lnTo>
                  <a:pt x="0" y="7975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433168" y="3076447"/>
            <a:ext cx="3774641" cy="1375672"/>
          </a:xfrm>
          <a:custGeom>
            <a:avLst/>
            <a:gdLst/>
            <a:ahLst/>
            <a:cxnLst/>
            <a:rect r="r" b="b" t="t" l="l"/>
            <a:pathLst>
              <a:path h="1375672" w="3774641">
                <a:moveTo>
                  <a:pt x="0" y="0"/>
                </a:moveTo>
                <a:lnTo>
                  <a:pt x="3774641" y="0"/>
                </a:lnTo>
                <a:lnTo>
                  <a:pt x="3774641" y="1375672"/>
                </a:lnTo>
                <a:lnTo>
                  <a:pt x="0" y="13756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291171" y="2650302"/>
            <a:ext cx="3141996" cy="2227961"/>
          </a:xfrm>
          <a:custGeom>
            <a:avLst/>
            <a:gdLst/>
            <a:ahLst/>
            <a:cxnLst/>
            <a:rect r="r" b="b" t="t" l="l"/>
            <a:pathLst>
              <a:path h="2227961" w="3141996">
                <a:moveTo>
                  <a:pt x="0" y="0"/>
                </a:moveTo>
                <a:lnTo>
                  <a:pt x="3141997" y="0"/>
                </a:lnTo>
                <a:lnTo>
                  <a:pt x="3141997" y="2227961"/>
                </a:lnTo>
                <a:lnTo>
                  <a:pt x="0" y="22279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300" y="6088668"/>
            <a:ext cx="4356980" cy="2463674"/>
          </a:xfrm>
          <a:custGeom>
            <a:avLst/>
            <a:gdLst/>
            <a:ahLst/>
            <a:cxnLst/>
            <a:rect r="r" b="b" t="t" l="l"/>
            <a:pathLst>
              <a:path h="2463674" w="4356980">
                <a:moveTo>
                  <a:pt x="0" y="0"/>
                </a:moveTo>
                <a:lnTo>
                  <a:pt x="4356980" y="0"/>
                </a:lnTo>
                <a:lnTo>
                  <a:pt x="4356980" y="2463674"/>
                </a:lnTo>
                <a:lnTo>
                  <a:pt x="0" y="24636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6963517" y="6278848"/>
            <a:ext cx="10343711" cy="4186936"/>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Effect</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Short run: may encourage investment and economic activity , it has also introduced policy uncertainty. </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Long run: Businesses are cautious about long-term investments due to the unpredictable regulatory environment, which could dampen economic growth prospects</a:t>
            </a:r>
          </a:p>
          <a:p>
            <a:pPr algn="l">
              <a:lnSpc>
                <a:spcPts val="3301"/>
              </a:lnSpc>
            </a:pPr>
          </a:p>
          <a:p>
            <a:pPr algn="l">
              <a:lnSpc>
                <a:spcPts val="3301"/>
              </a:lnSpc>
            </a:pPr>
          </a:p>
          <a:p>
            <a:pPr algn="l">
              <a:lnSpc>
                <a:spcPts val="3301"/>
              </a:lnSpc>
            </a:pPr>
          </a:p>
        </p:txBody>
      </p:sp>
      <p:sp>
        <p:nvSpPr>
          <p:cNvPr name="TextBox 9" id="9"/>
          <p:cNvSpPr txBox="true"/>
          <p:nvPr/>
        </p:nvSpPr>
        <p:spPr>
          <a:xfrm rot="0">
            <a:off x="1237401" y="3057397"/>
            <a:ext cx="10897972" cy="1253368"/>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Deregulation Initiatives</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Deregulation across various sectors, aiming to reduce compliance costs for businesses</a:t>
            </a:r>
          </a:p>
        </p:txBody>
      </p:sp>
      <p:sp>
        <p:nvSpPr>
          <p:cNvPr name="TextBox 10" id="10"/>
          <p:cNvSpPr txBox="true"/>
          <p:nvPr/>
        </p:nvSpPr>
        <p:spPr>
          <a:xfrm rot="0">
            <a:off x="752865" y="102295"/>
            <a:ext cx="13680302" cy="2047867"/>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Q3. Considering the proposed tariffs and other plans likely to be enacted in 2025 by the newly elected U.S. President Trump, what judgmental adjustments might you make to your forecasts based on this qualitative information not yet reflected in the data?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625729" y="3791524"/>
            <a:ext cx="11036543" cy="2703953"/>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Freeform 2" id="2"/>
          <p:cNvSpPr/>
          <p:nvPr/>
        </p:nvSpPr>
        <p:spPr>
          <a:xfrm flipH="false" flipV="false" rot="0">
            <a:off x="9221936" y="1028700"/>
            <a:ext cx="3996306" cy="2222945"/>
          </a:xfrm>
          <a:custGeom>
            <a:avLst/>
            <a:gdLst/>
            <a:ahLst/>
            <a:cxnLst/>
            <a:rect r="r" b="b" t="t" l="l"/>
            <a:pathLst>
              <a:path h="2222945" w="3996306">
                <a:moveTo>
                  <a:pt x="0" y="0"/>
                </a:moveTo>
                <a:lnTo>
                  <a:pt x="3996305" y="0"/>
                </a:lnTo>
                <a:lnTo>
                  <a:pt x="3996305" y="2222945"/>
                </a:lnTo>
                <a:lnTo>
                  <a:pt x="0" y="2222945"/>
                </a:lnTo>
                <a:lnTo>
                  <a:pt x="0" y="0"/>
                </a:lnTo>
                <a:close/>
              </a:path>
            </a:pathLst>
          </a:custGeom>
          <a:blipFill>
            <a:blip r:embed="rId3"/>
            <a:stretch>
              <a:fillRect l="0" t="0" r="0" b="0"/>
            </a:stretch>
          </a:blipFill>
        </p:spPr>
      </p:sp>
      <p:sp>
        <p:nvSpPr>
          <p:cNvPr name="Freeform 3" id="3"/>
          <p:cNvSpPr/>
          <p:nvPr/>
        </p:nvSpPr>
        <p:spPr>
          <a:xfrm flipH="false" flipV="false" rot="0">
            <a:off x="14056441" y="992650"/>
            <a:ext cx="3900904" cy="2515853"/>
          </a:xfrm>
          <a:custGeom>
            <a:avLst/>
            <a:gdLst/>
            <a:ahLst/>
            <a:cxnLst/>
            <a:rect r="r" b="b" t="t" l="l"/>
            <a:pathLst>
              <a:path h="2515853" w="3900904">
                <a:moveTo>
                  <a:pt x="0" y="0"/>
                </a:moveTo>
                <a:lnTo>
                  <a:pt x="3900904" y="0"/>
                </a:lnTo>
                <a:lnTo>
                  <a:pt x="3900904" y="2515853"/>
                </a:lnTo>
                <a:lnTo>
                  <a:pt x="0" y="2515853"/>
                </a:lnTo>
                <a:lnTo>
                  <a:pt x="0" y="0"/>
                </a:lnTo>
                <a:close/>
              </a:path>
            </a:pathLst>
          </a:custGeom>
          <a:blipFill>
            <a:blip r:embed="rId4"/>
            <a:stretch>
              <a:fillRect l="0" t="0" r="-14911" b="0"/>
            </a:stretch>
          </a:blipFill>
        </p:spPr>
      </p:sp>
      <p:grpSp>
        <p:nvGrpSpPr>
          <p:cNvPr name="Group 4" id="4"/>
          <p:cNvGrpSpPr/>
          <p:nvPr/>
        </p:nvGrpSpPr>
        <p:grpSpPr>
          <a:xfrm rot="0">
            <a:off x="368964" y="4227694"/>
            <a:ext cx="4263375" cy="2588116"/>
            <a:chOff x="0" y="0"/>
            <a:chExt cx="5684500" cy="3450822"/>
          </a:xfrm>
        </p:grpSpPr>
        <p:grpSp>
          <p:nvGrpSpPr>
            <p:cNvPr name="Group 5" id="5"/>
            <p:cNvGrpSpPr/>
            <p:nvPr/>
          </p:nvGrpSpPr>
          <p:grpSpPr>
            <a:xfrm rot="0">
              <a:off x="0" y="0"/>
              <a:ext cx="5684500" cy="3450822"/>
              <a:chOff x="0" y="0"/>
              <a:chExt cx="1122864" cy="681644"/>
            </a:xfrm>
          </p:grpSpPr>
          <p:sp>
            <p:nvSpPr>
              <p:cNvPr name="Freeform 6" id="6"/>
              <p:cNvSpPr/>
              <p:nvPr/>
            </p:nvSpPr>
            <p:spPr>
              <a:xfrm flipH="false" flipV="false" rot="0">
                <a:off x="0" y="0"/>
                <a:ext cx="1122864" cy="681644"/>
              </a:xfrm>
              <a:custGeom>
                <a:avLst/>
                <a:gdLst/>
                <a:ahLst/>
                <a:cxnLst/>
                <a:rect r="r" b="b" t="t" l="l"/>
                <a:pathLst>
                  <a:path h="681644" w="1122864">
                    <a:moveTo>
                      <a:pt x="0" y="0"/>
                    </a:moveTo>
                    <a:lnTo>
                      <a:pt x="919664" y="0"/>
                    </a:lnTo>
                    <a:lnTo>
                      <a:pt x="1122864" y="340822"/>
                    </a:lnTo>
                    <a:lnTo>
                      <a:pt x="919664" y="681644"/>
                    </a:lnTo>
                    <a:lnTo>
                      <a:pt x="0" y="681644"/>
                    </a:lnTo>
                    <a:lnTo>
                      <a:pt x="203200" y="340822"/>
                    </a:lnTo>
                    <a:lnTo>
                      <a:pt x="0" y="0"/>
                    </a:lnTo>
                    <a:close/>
                  </a:path>
                </a:pathLst>
              </a:custGeom>
              <a:solidFill>
                <a:srgbClr val="FFDD50"/>
              </a:solidFill>
            </p:spPr>
          </p:sp>
          <p:sp>
            <p:nvSpPr>
              <p:cNvPr name="TextBox 7" id="7"/>
              <p:cNvSpPr txBox="true"/>
              <p:nvPr/>
            </p:nvSpPr>
            <p:spPr>
              <a:xfrm>
                <a:off x="177800" y="-19050"/>
                <a:ext cx="868864" cy="700694"/>
              </a:xfrm>
              <a:prstGeom prst="rect">
                <a:avLst/>
              </a:prstGeom>
            </p:spPr>
            <p:txBody>
              <a:bodyPr anchor="ctr" rtlCol="false" tIns="50800" lIns="50800" bIns="50800" rIns="50800"/>
              <a:lstStyle/>
              <a:p>
                <a:pPr algn="ctr">
                  <a:lnSpc>
                    <a:spcPts val="2412"/>
                  </a:lnSpc>
                </a:pPr>
              </a:p>
            </p:txBody>
          </p:sp>
        </p:grpSp>
        <p:sp>
          <p:nvSpPr>
            <p:cNvPr name="TextBox 8" id="8"/>
            <p:cNvSpPr txBox="true"/>
            <p:nvPr/>
          </p:nvSpPr>
          <p:spPr>
            <a:xfrm rot="0">
              <a:off x="1435008" y="916209"/>
              <a:ext cx="3134109" cy="1551728"/>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Feature Selection</a:t>
              </a:r>
            </a:p>
          </p:txBody>
        </p:sp>
      </p:grpSp>
      <p:grpSp>
        <p:nvGrpSpPr>
          <p:cNvPr name="Group 9" id="9"/>
          <p:cNvGrpSpPr/>
          <p:nvPr/>
        </p:nvGrpSpPr>
        <p:grpSpPr>
          <a:xfrm rot="0">
            <a:off x="368964" y="7151594"/>
            <a:ext cx="3626763" cy="2742922"/>
            <a:chOff x="0" y="0"/>
            <a:chExt cx="4835685" cy="3657229"/>
          </a:xfrm>
        </p:grpSpPr>
        <p:grpSp>
          <p:nvGrpSpPr>
            <p:cNvPr name="Group 10" id="10"/>
            <p:cNvGrpSpPr/>
            <p:nvPr/>
          </p:nvGrpSpPr>
          <p:grpSpPr>
            <a:xfrm rot="0">
              <a:off x="266568" y="0"/>
              <a:ext cx="4569116" cy="3657229"/>
              <a:chOff x="0" y="0"/>
              <a:chExt cx="902541" cy="722416"/>
            </a:xfrm>
          </p:grpSpPr>
          <p:sp>
            <p:nvSpPr>
              <p:cNvPr name="Freeform 11" id="11"/>
              <p:cNvSpPr/>
              <p:nvPr/>
            </p:nvSpPr>
            <p:spPr>
              <a:xfrm flipH="false" flipV="false" rot="0">
                <a:off x="0" y="0"/>
                <a:ext cx="902541" cy="722416"/>
              </a:xfrm>
              <a:custGeom>
                <a:avLst/>
                <a:gdLst/>
                <a:ahLst/>
                <a:cxnLst/>
                <a:rect r="r" b="b" t="t" l="l"/>
                <a:pathLst>
                  <a:path h="722416" w="902541">
                    <a:moveTo>
                      <a:pt x="115219" y="0"/>
                    </a:moveTo>
                    <a:lnTo>
                      <a:pt x="787322" y="0"/>
                    </a:lnTo>
                    <a:cubicBezTo>
                      <a:pt x="817880" y="0"/>
                      <a:pt x="847187" y="12139"/>
                      <a:pt x="868794" y="33747"/>
                    </a:cubicBezTo>
                    <a:cubicBezTo>
                      <a:pt x="890402" y="55355"/>
                      <a:pt x="902541" y="84661"/>
                      <a:pt x="902541" y="115219"/>
                    </a:cubicBezTo>
                    <a:lnTo>
                      <a:pt x="902541" y="607196"/>
                    </a:lnTo>
                    <a:cubicBezTo>
                      <a:pt x="902541" y="637754"/>
                      <a:pt x="890402" y="667061"/>
                      <a:pt x="868794" y="688669"/>
                    </a:cubicBezTo>
                    <a:cubicBezTo>
                      <a:pt x="847187" y="710277"/>
                      <a:pt x="817880" y="722416"/>
                      <a:pt x="787322" y="722416"/>
                    </a:cubicBezTo>
                    <a:lnTo>
                      <a:pt x="115219" y="722416"/>
                    </a:lnTo>
                    <a:cubicBezTo>
                      <a:pt x="84661" y="722416"/>
                      <a:pt x="55355" y="710277"/>
                      <a:pt x="33747" y="688669"/>
                    </a:cubicBezTo>
                    <a:cubicBezTo>
                      <a:pt x="12139" y="667061"/>
                      <a:pt x="0" y="637754"/>
                      <a:pt x="0" y="607196"/>
                    </a:cubicBezTo>
                    <a:lnTo>
                      <a:pt x="0" y="115219"/>
                    </a:lnTo>
                    <a:cubicBezTo>
                      <a:pt x="0" y="84661"/>
                      <a:pt x="12139" y="55355"/>
                      <a:pt x="33747" y="33747"/>
                    </a:cubicBezTo>
                    <a:cubicBezTo>
                      <a:pt x="55355" y="12139"/>
                      <a:pt x="84661" y="0"/>
                      <a:pt x="115219" y="0"/>
                    </a:cubicBezTo>
                    <a:close/>
                  </a:path>
                </a:pathLst>
              </a:custGeom>
              <a:solidFill>
                <a:srgbClr val="FFFAB7"/>
              </a:solidFill>
            </p:spPr>
          </p:sp>
          <p:sp>
            <p:nvSpPr>
              <p:cNvPr name="TextBox 12" id="12"/>
              <p:cNvSpPr txBox="true"/>
              <p:nvPr/>
            </p:nvSpPr>
            <p:spPr>
              <a:xfrm>
                <a:off x="0" y="-19050"/>
                <a:ext cx="902541" cy="741466"/>
              </a:xfrm>
              <a:prstGeom prst="rect">
                <a:avLst/>
              </a:prstGeom>
            </p:spPr>
            <p:txBody>
              <a:bodyPr anchor="ctr" rtlCol="false" tIns="50800" lIns="50800" bIns="50800" rIns="50800"/>
              <a:lstStyle/>
              <a:p>
                <a:pPr algn="ctr">
                  <a:lnSpc>
                    <a:spcPts val="2412"/>
                  </a:lnSpc>
                </a:pPr>
              </a:p>
            </p:txBody>
          </p:sp>
        </p:grpSp>
        <p:sp>
          <p:nvSpPr>
            <p:cNvPr name="TextBox 13" id="13"/>
            <p:cNvSpPr txBox="true"/>
            <p:nvPr/>
          </p:nvSpPr>
          <p:spPr>
            <a:xfrm rot="0">
              <a:off x="1368700" y="601625"/>
              <a:ext cx="3366352" cy="2434929"/>
            </a:xfrm>
            <a:prstGeom prst="rect">
              <a:avLst/>
            </a:prstGeom>
          </p:spPr>
          <p:txBody>
            <a:bodyPr anchor="t" rtlCol="false" tIns="0" lIns="0" bIns="0" rIns="0">
              <a:spAutoFit/>
            </a:bodyPr>
            <a:lstStyle/>
            <a:p>
              <a:pPr algn="ctr">
                <a:lnSpc>
                  <a:spcPts val="2412"/>
                </a:lnSpc>
                <a:spcBef>
                  <a:spcPct val="0"/>
                </a:spcBef>
              </a:pPr>
              <a:r>
                <a:rPr lang="en-US" b="true" sz="1899" spc="75">
                  <a:solidFill>
                    <a:srgbClr val="000000"/>
                  </a:solidFill>
                  <a:latin typeface="Nunito Bold"/>
                  <a:ea typeface="Nunito Bold"/>
                  <a:cs typeface="Nunito Bold"/>
                  <a:sym typeface="Nunito Bold"/>
                </a:rPr>
                <a:t>Removed key economic indicators</a:t>
              </a:r>
              <a:r>
                <a:rPr lang="en-US" sz="1899" spc="75">
                  <a:solidFill>
                    <a:srgbClr val="000000"/>
                  </a:solidFill>
                  <a:latin typeface="Nunito"/>
                  <a:ea typeface="Nunito"/>
                  <a:cs typeface="Nunito"/>
                  <a:sym typeface="Nunito"/>
                </a:rPr>
                <a:t> that are naturally correlated but still carry distinct predictive value.</a:t>
              </a:r>
            </a:p>
          </p:txBody>
        </p:sp>
        <p:sp>
          <p:nvSpPr>
            <p:cNvPr name="Freeform 14" id="14"/>
            <p:cNvSpPr/>
            <p:nvPr/>
          </p:nvSpPr>
          <p:spPr>
            <a:xfrm flipH="false" flipV="false" rot="0">
              <a:off x="0" y="2438603"/>
              <a:ext cx="1368700" cy="1195901"/>
            </a:xfrm>
            <a:custGeom>
              <a:avLst/>
              <a:gdLst/>
              <a:ahLst/>
              <a:cxnLst/>
              <a:rect r="r" b="b" t="t" l="l"/>
              <a:pathLst>
                <a:path h="1195901" w="1368700">
                  <a:moveTo>
                    <a:pt x="0" y="0"/>
                  </a:moveTo>
                  <a:lnTo>
                    <a:pt x="1368700" y="0"/>
                  </a:lnTo>
                  <a:lnTo>
                    <a:pt x="1368700" y="1195902"/>
                  </a:lnTo>
                  <a:lnTo>
                    <a:pt x="0" y="11959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5" id="15"/>
          <p:cNvGrpSpPr/>
          <p:nvPr/>
        </p:nvGrpSpPr>
        <p:grpSpPr>
          <a:xfrm rot="0">
            <a:off x="4502364" y="4227694"/>
            <a:ext cx="4263375" cy="2588116"/>
            <a:chOff x="0" y="0"/>
            <a:chExt cx="5684500" cy="3450822"/>
          </a:xfrm>
        </p:grpSpPr>
        <p:grpSp>
          <p:nvGrpSpPr>
            <p:cNvPr name="Group 16" id="16"/>
            <p:cNvGrpSpPr/>
            <p:nvPr/>
          </p:nvGrpSpPr>
          <p:grpSpPr>
            <a:xfrm rot="0">
              <a:off x="0" y="0"/>
              <a:ext cx="5684500" cy="3450822"/>
              <a:chOff x="0" y="0"/>
              <a:chExt cx="1122864" cy="681644"/>
            </a:xfrm>
          </p:grpSpPr>
          <p:sp>
            <p:nvSpPr>
              <p:cNvPr name="Freeform 17" id="17"/>
              <p:cNvSpPr/>
              <p:nvPr/>
            </p:nvSpPr>
            <p:spPr>
              <a:xfrm flipH="false" flipV="false" rot="0">
                <a:off x="0" y="0"/>
                <a:ext cx="1122864" cy="681644"/>
              </a:xfrm>
              <a:custGeom>
                <a:avLst/>
                <a:gdLst/>
                <a:ahLst/>
                <a:cxnLst/>
                <a:rect r="r" b="b" t="t" l="l"/>
                <a:pathLst>
                  <a:path h="681644" w="1122864">
                    <a:moveTo>
                      <a:pt x="0" y="0"/>
                    </a:moveTo>
                    <a:lnTo>
                      <a:pt x="919664" y="0"/>
                    </a:lnTo>
                    <a:lnTo>
                      <a:pt x="1122864" y="340822"/>
                    </a:lnTo>
                    <a:lnTo>
                      <a:pt x="919664" y="681644"/>
                    </a:lnTo>
                    <a:lnTo>
                      <a:pt x="0" y="681644"/>
                    </a:lnTo>
                    <a:lnTo>
                      <a:pt x="203200" y="340822"/>
                    </a:lnTo>
                    <a:lnTo>
                      <a:pt x="0" y="0"/>
                    </a:lnTo>
                    <a:close/>
                  </a:path>
                </a:pathLst>
              </a:custGeom>
              <a:solidFill>
                <a:srgbClr val="FFDD50"/>
              </a:solidFill>
            </p:spPr>
          </p:sp>
          <p:sp>
            <p:nvSpPr>
              <p:cNvPr name="TextBox 18" id="18"/>
              <p:cNvSpPr txBox="true"/>
              <p:nvPr/>
            </p:nvSpPr>
            <p:spPr>
              <a:xfrm>
                <a:off x="177800" y="-19050"/>
                <a:ext cx="868864" cy="700694"/>
              </a:xfrm>
              <a:prstGeom prst="rect">
                <a:avLst/>
              </a:prstGeom>
            </p:spPr>
            <p:txBody>
              <a:bodyPr anchor="ctr" rtlCol="false" tIns="50800" lIns="50800" bIns="50800" rIns="50800"/>
              <a:lstStyle/>
              <a:p>
                <a:pPr algn="ctr">
                  <a:lnSpc>
                    <a:spcPts val="2412"/>
                  </a:lnSpc>
                </a:pPr>
              </a:p>
            </p:txBody>
          </p:sp>
        </p:grpSp>
        <p:sp>
          <p:nvSpPr>
            <p:cNvPr name="TextBox 19" id="19"/>
            <p:cNvSpPr txBox="true"/>
            <p:nvPr/>
          </p:nvSpPr>
          <p:spPr>
            <a:xfrm rot="0">
              <a:off x="1308010" y="916209"/>
              <a:ext cx="3401945" cy="1551728"/>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Model Fitting</a:t>
              </a:r>
            </a:p>
          </p:txBody>
        </p:sp>
      </p:grpSp>
      <p:grpSp>
        <p:nvGrpSpPr>
          <p:cNvPr name="Group 20" id="20"/>
          <p:cNvGrpSpPr/>
          <p:nvPr/>
        </p:nvGrpSpPr>
        <p:grpSpPr>
          <a:xfrm rot="0">
            <a:off x="4815167" y="7358735"/>
            <a:ext cx="3637770" cy="2501757"/>
            <a:chOff x="0" y="0"/>
            <a:chExt cx="958096" cy="658899"/>
          </a:xfrm>
        </p:grpSpPr>
        <p:sp>
          <p:nvSpPr>
            <p:cNvPr name="Freeform 21" id="21"/>
            <p:cNvSpPr/>
            <p:nvPr/>
          </p:nvSpPr>
          <p:spPr>
            <a:xfrm flipH="false" flipV="false" rot="0">
              <a:off x="0" y="0"/>
              <a:ext cx="958096" cy="658899"/>
            </a:xfrm>
            <a:custGeom>
              <a:avLst/>
              <a:gdLst/>
              <a:ahLst/>
              <a:cxnLst/>
              <a:rect r="r" b="b" t="t" l="l"/>
              <a:pathLst>
                <a:path h="658899" w="958096">
                  <a:moveTo>
                    <a:pt x="108538" y="0"/>
                  </a:moveTo>
                  <a:lnTo>
                    <a:pt x="849557" y="0"/>
                  </a:lnTo>
                  <a:cubicBezTo>
                    <a:pt x="909501" y="0"/>
                    <a:pt x="958096" y="48594"/>
                    <a:pt x="958096" y="108538"/>
                  </a:cubicBezTo>
                  <a:lnTo>
                    <a:pt x="958096" y="550360"/>
                  </a:lnTo>
                  <a:cubicBezTo>
                    <a:pt x="958096" y="610305"/>
                    <a:pt x="909501" y="658899"/>
                    <a:pt x="849557" y="658899"/>
                  </a:cubicBezTo>
                  <a:lnTo>
                    <a:pt x="108538" y="658899"/>
                  </a:lnTo>
                  <a:cubicBezTo>
                    <a:pt x="48594" y="658899"/>
                    <a:pt x="0" y="610305"/>
                    <a:pt x="0" y="550360"/>
                  </a:cubicBezTo>
                  <a:lnTo>
                    <a:pt x="0" y="108538"/>
                  </a:lnTo>
                  <a:cubicBezTo>
                    <a:pt x="0" y="48594"/>
                    <a:pt x="48594" y="0"/>
                    <a:pt x="108538" y="0"/>
                  </a:cubicBezTo>
                  <a:close/>
                </a:path>
              </a:pathLst>
            </a:custGeom>
            <a:solidFill>
              <a:srgbClr val="FFFAB7"/>
            </a:solidFill>
          </p:spPr>
        </p:sp>
        <p:sp>
          <p:nvSpPr>
            <p:cNvPr name="TextBox 22" id="22"/>
            <p:cNvSpPr txBox="true"/>
            <p:nvPr/>
          </p:nvSpPr>
          <p:spPr>
            <a:xfrm>
              <a:off x="0" y="-19050"/>
              <a:ext cx="958096" cy="677949"/>
            </a:xfrm>
            <a:prstGeom prst="rect">
              <a:avLst/>
            </a:prstGeom>
          </p:spPr>
          <p:txBody>
            <a:bodyPr anchor="ctr" rtlCol="false" tIns="50800" lIns="50800" bIns="50800" rIns="50800"/>
            <a:lstStyle/>
            <a:p>
              <a:pPr algn="ctr">
                <a:lnSpc>
                  <a:spcPts val="2412"/>
                </a:lnSpc>
              </a:pPr>
            </a:p>
          </p:txBody>
        </p:sp>
      </p:grpSp>
      <p:sp>
        <p:nvSpPr>
          <p:cNvPr name="TextBox 23" id="23"/>
          <p:cNvSpPr txBox="true"/>
          <p:nvPr/>
        </p:nvSpPr>
        <p:spPr>
          <a:xfrm rot="0">
            <a:off x="5371670" y="7526826"/>
            <a:ext cx="2524764" cy="2135913"/>
          </a:xfrm>
          <a:prstGeom prst="rect">
            <a:avLst/>
          </a:prstGeom>
        </p:spPr>
        <p:txBody>
          <a:bodyPr anchor="t" rtlCol="false" tIns="0" lIns="0" bIns="0" rIns="0">
            <a:spAutoFit/>
          </a:bodyPr>
          <a:lstStyle/>
          <a:p>
            <a:pPr algn="ctr">
              <a:lnSpc>
                <a:spcPts val="2412"/>
              </a:lnSpc>
            </a:pPr>
            <a:r>
              <a:rPr lang="en-US" sz="1899" spc="75">
                <a:solidFill>
                  <a:srgbClr val="000000"/>
                </a:solidFill>
                <a:latin typeface="Nunito"/>
                <a:ea typeface="Nunito"/>
                <a:cs typeface="Nunito"/>
                <a:sym typeface="Nunito"/>
              </a:rPr>
              <a:t>VAR model not as useful for forecasting recession. A</a:t>
            </a:r>
            <a:r>
              <a:rPr lang="en-US" sz="1899" spc="75">
                <a:solidFill>
                  <a:srgbClr val="000000"/>
                </a:solidFill>
                <a:latin typeface="Nunito"/>
                <a:ea typeface="Nunito"/>
                <a:cs typeface="Nunito"/>
                <a:sym typeface="Nunito"/>
                <a:hlinkClick r:id="rId7" tooltip="https://www.statsmodels.org/devel/examples/notebooks/generated/autoregressive_distributed_lag.html"/>
              </a:rPr>
              <a:t>utoregressive Distributed Lag </a:t>
            </a:r>
          </a:p>
          <a:p>
            <a:pPr algn="ctr">
              <a:lnSpc>
                <a:spcPts val="2412"/>
              </a:lnSpc>
              <a:spcBef>
                <a:spcPct val="0"/>
              </a:spcBef>
            </a:pPr>
            <a:r>
              <a:rPr lang="en-US" sz="1899" spc="75">
                <a:solidFill>
                  <a:srgbClr val="000000"/>
                </a:solidFill>
                <a:latin typeface="Nunito"/>
                <a:ea typeface="Nunito"/>
                <a:cs typeface="Nunito"/>
                <a:sym typeface="Nunito"/>
              </a:rPr>
              <a:t>(</a:t>
            </a:r>
            <a:r>
              <a:rPr lang="en-US" b="true" sz="1899" spc="75">
                <a:solidFill>
                  <a:srgbClr val="000000"/>
                </a:solidFill>
                <a:latin typeface="Nunito Bold"/>
                <a:ea typeface="Nunito Bold"/>
                <a:cs typeface="Nunito Bold"/>
                <a:sym typeface="Nunito Bold"/>
              </a:rPr>
              <a:t>ADL) </a:t>
            </a:r>
            <a:r>
              <a:rPr lang="en-US" sz="1899" spc="75">
                <a:solidFill>
                  <a:srgbClr val="000000"/>
                </a:solidFill>
                <a:latin typeface="Nunito"/>
                <a:ea typeface="Nunito"/>
                <a:cs typeface="Nunito"/>
                <a:sym typeface="Nunito"/>
              </a:rPr>
              <a:t>would be better suited</a:t>
            </a:r>
          </a:p>
        </p:txBody>
      </p:sp>
      <p:sp>
        <p:nvSpPr>
          <p:cNvPr name="Freeform 24" id="24"/>
          <p:cNvSpPr/>
          <p:nvPr/>
        </p:nvSpPr>
        <p:spPr>
          <a:xfrm flipH="false" flipV="false" rot="0">
            <a:off x="4502364" y="8997590"/>
            <a:ext cx="1026525" cy="896926"/>
          </a:xfrm>
          <a:custGeom>
            <a:avLst/>
            <a:gdLst/>
            <a:ahLst/>
            <a:cxnLst/>
            <a:rect r="r" b="b" t="t" l="l"/>
            <a:pathLst>
              <a:path h="896926" w="1026525">
                <a:moveTo>
                  <a:pt x="0" y="0"/>
                </a:moveTo>
                <a:lnTo>
                  <a:pt x="1026525" y="0"/>
                </a:lnTo>
                <a:lnTo>
                  <a:pt x="1026525" y="896926"/>
                </a:lnTo>
                <a:lnTo>
                  <a:pt x="0" y="8969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5" id="25"/>
          <p:cNvGrpSpPr/>
          <p:nvPr/>
        </p:nvGrpSpPr>
        <p:grpSpPr>
          <a:xfrm rot="0">
            <a:off x="8765739" y="4227694"/>
            <a:ext cx="4263375" cy="2588116"/>
            <a:chOff x="0" y="0"/>
            <a:chExt cx="5684500" cy="3450822"/>
          </a:xfrm>
        </p:grpSpPr>
        <p:grpSp>
          <p:nvGrpSpPr>
            <p:cNvPr name="Group 26" id="26"/>
            <p:cNvGrpSpPr/>
            <p:nvPr/>
          </p:nvGrpSpPr>
          <p:grpSpPr>
            <a:xfrm rot="0">
              <a:off x="0" y="0"/>
              <a:ext cx="5684500" cy="3450822"/>
              <a:chOff x="0" y="0"/>
              <a:chExt cx="1122864" cy="681644"/>
            </a:xfrm>
          </p:grpSpPr>
          <p:sp>
            <p:nvSpPr>
              <p:cNvPr name="Freeform 27" id="27"/>
              <p:cNvSpPr/>
              <p:nvPr/>
            </p:nvSpPr>
            <p:spPr>
              <a:xfrm flipH="false" flipV="false" rot="0">
                <a:off x="0" y="0"/>
                <a:ext cx="1122864" cy="681644"/>
              </a:xfrm>
              <a:custGeom>
                <a:avLst/>
                <a:gdLst/>
                <a:ahLst/>
                <a:cxnLst/>
                <a:rect r="r" b="b" t="t" l="l"/>
                <a:pathLst>
                  <a:path h="681644" w="1122864">
                    <a:moveTo>
                      <a:pt x="0" y="0"/>
                    </a:moveTo>
                    <a:lnTo>
                      <a:pt x="919664" y="0"/>
                    </a:lnTo>
                    <a:lnTo>
                      <a:pt x="1122864" y="340822"/>
                    </a:lnTo>
                    <a:lnTo>
                      <a:pt x="919664" y="681644"/>
                    </a:lnTo>
                    <a:lnTo>
                      <a:pt x="0" y="681644"/>
                    </a:lnTo>
                    <a:lnTo>
                      <a:pt x="203200" y="340822"/>
                    </a:lnTo>
                    <a:lnTo>
                      <a:pt x="0" y="0"/>
                    </a:lnTo>
                    <a:close/>
                  </a:path>
                </a:pathLst>
              </a:custGeom>
              <a:solidFill>
                <a:srgbClr val="FFDD50"/>
              </a:solidFill>
            </p:spPr>
          </p:sp>
          <p:sp>
            <p:nvSpPr>
              <p:cNvPr name="TextBox 28" id="28"/>
              <p:cNvSpPr txBox="true"/>
              <p:nvPr/>
            </p:nvSpPr>
            <p:spPr>
              <a:xfrm>
                <a:off x="177800" y="-19050"/>
                <a:ext cx="868864" cy="700694"/>
              </a:xfrm>
              <a:prstGeom prst="rect">
                <a:avLst/>
              </a:prstGeom>
            </p:spPr>
            <p:txBody>
              <a:bodyPr anchor="ctr" rtlCol="false" tIns="50800" lIns="50800" bIns="50800" rIns="50800"/>
              <a:lstStyle/>
              <a:p>
                <a:pPr algn="ctr">
                  <a:lnSpc>
                    <a:spcPts val="2412"/>
                  </a:lnSpc>
                </a:pPr>
              </a:p>
            </p:txBody>
          </p:sp>
        </p:grpSp>
        <p:sp>
          <p:nvSpPr>
            <p:cNvPr name="TextBox 29" id="29"/>
            <p:cNvSpPr txBox="true"/>
            <p:nvPr/>
          </p:nvSpPr>
          <p:spPr>
            <a:xfrm rot="0">
              <a:off x="245080" y="1316259"/>
              <a:ext cx="5194340" cy="751628"/>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Forecast</a:t>
              </a:r>
            </a:p>
          </p:txBody>
        </p:sp>
      </p:grpSp>
      <p:grpSp>
        <p:nvGrpSpPr>
          <p:cNvPr name="Group 30" id="30"/>
          <p:cNvGrpSpPr/>
          <p:nvPr/>
        </p:nvGrpSpPr>
        <p:grpSpPr>
          <a:xfrm rot="0">
            <a:off x="9272087" y="7787360"/>
            <a:ext cx="2936835" cy="1461101"/>
            <a:chOff x="0" y="0"/>
            <a:chExt cx="3915780" cy="1948135"/>
          </a:xfrm>
        </p:grpSpPr>
        <p:grpSp>
          <p:nvGrpSpPr>
            <p:cNvPr name="Group 31" id="31"/>
            <p:cNvGrpSpPr/>
            <p:nvPr/>
          </p:nvGrpSpPr>
          <p:grpSpPr>
            <a:xfrm rot="0">
              <a:off x="0" y="0"/>
              <a:ext cx="3915780" cy="1948135"/>
              <a:chOff x="0" y="0"/>
              <a:chExt cx="773487" cy="384817"/>
            </a:xfrm>
          </p:grpSpPr>
          <p:sp>
            <p:nvSpPr>
              <p:cNvPr name="Freeform 32" id="32"/>
              <p:cNvSpPr/>
              <p:nvPr/>
            </p:nvSpPr>
            <p:spPr>
              <a:xfrm flipH="false" flipV="false" rot="0">
                <a:off x="0" y="0"/>
                <a:ext cx="773487" cy="384817"/>
              </a:xfrm>
              <a:custGeom>
                <a:avLst/>
                <a:gdLst/>
                <a:ahLst/>
                <a:cxnLst/>
                <a:rect r="r" b="b" t="t" l="l"/>
                <a:pathLst>
                  <a:path h="384817" w="773487">
                    <a:moveTo>
                      <a:pt x="134443" y="0"/>
                    </a:moveTo>
                    <a:lnTo>
                      <a:pt x="639044" y="0"/>
                    </a:lnTo>
                    <a:cubicBezTo>
                      <a:pt x="674701" y="0"/>
                      <a:pt x="708897" y="14165"/>
                      <a:pt x="734110" y="39378"/>
                    </a:cubicBezTo>
                    <a:cubicBezTo>
                      <a:pt x="759323" y="64591"/>
                      <a:pt x="773487" y="98787"/>
                      <a:pt x="773487" y="134443"/>
                    </a:cubicBezTo>
                    <a:lnTo>
                      <a:pt x="773487" y="250374"/>
                    </a:lnTo>
                    <a:cubicBezTo>
                      <a:pt x="773487" y="286030"/>
                      <a:pt x="759323" y="320226"/>
                      <a:pt x="734110" y="345439"/>
                    </a:cubicBezTo>
                    <a:cubicBezTo>
                      <a:pt x="708897" y="370652"/>
                      <a:pt x="674701" y="384817"/>
                      <a:pt x="639044" y="384817"/>
                    </a:cubicBezTo>
                    <a:lnTo>
                      <a:pt x="134443" y="384817"/>
                    </a:lnTo>
                    <a:cubicBezTo>
                      <a:pt x="60192" y="384817"/>
                      <a:pt x="0" y="324625"/>
                      <a:pt x="0" y="250374"/>
                    </a:cubicBezTo>
                    <a:lnTo>
                      <a:pt x="0" y="134443"/>
                    </a:lnTo>
                    <a:cubicBezTo>
                      <a:pt x="0" y="98787"/>
                      <a:pt x="14165" y="64591"/>
                      <a:pt x="39378" y="39378"/>
                    </a:cubicBezTo>
                    <a:cubicBezTo>
                      <a:pt x="64591" y="14165"/>
                      <a:pt x="98787" y="0"/>
                      <a:pt x="134443" y="0"/>
                    </a:cubicBezTo>
                    <a:close/>
                  </a:path>
                </a:pathLst>
              </a:custGeom>
              <a:solidFill>
                <a:srgbClr val="FFFAB7"/>
              </a:solidFill>
            </p:spPr>
          </p:sp>
          <p:sp>
            <p:nvSpPr>
              <p:cNvPr name="TextBox 33" id="33"/>
              <p:cNvSpPr txBox="true"/>
              <p:nvPr/>
            </p:nvSpPr>
            <p:spPr>
              <a:xfrm>
                <a:off x="0" y="-19050"/>
                <a:ext cx="773487" cy="403867"/>
              </a:xfrm>
              <a:prstGeom prst="rect">
                <a:avLst/>
              </a:prstGeom>
            </p:spPr>
            <p:txBody>
              <a:bodyPr anchor="ctr" rtlCol="false" tIns="50800" lIns="50800" bIns="50800" rIns="50800"/>
              <a:lstStyle/>
              <a:p>
                <a:pPr algn="ctr">
                  <a:lnSpc>
                    <a:spcPts val="2412"/>
                  </a:lnSpc>
                </a:pPr>
              </a:p>
            </p:txBody>
          </p:sp>
        </p:grpSp>
        <p:sp>
          <p:nvSpPr>
            <p:cNvPr name="TextBox 34" id="34"/>
            <p:cNvSpPr txBox="true"/>
            <p:nvPr/>
          </p:nvSpPr>
          <p:spPr>
            <a:xfrm rot="0">
              <a:off x="1138065" y="482458"/>
              <a:ext cx="2360763" cy="1215729"/>
            </a:xfrm>
            <a:prstGeom prst="rect">
              <a:avLst/>
            </a:prstGeom>
          </p:spPr>
          <p:txBody>
            <a:bodyPr anchor="t" rtlCol="false" tIns="0" lIns="0" bIns="0" rIns="0">
              <a:spAutoFit/>
            </a:bodyPr>
            <a:lstStyle/>
            <a:p>
              <a:pPr algn="ctr">
                <a:lnSpc>
                  <a:spcPts val="2412"/>
                </a:lnSpc>
                <a:spcBef>
                  <a:spcPct val="0"/>
                </a:spcBef>
              </a:pPr>
              <a:r>
                <a:rPr lang="en-US" b="true" sz="1899" spc="75">
                  <a:solidFill>
                    <a:srgbClr val="000000"/>
                  </a:solidFill>
                  <a:latin typeface="Nunito Bold"/>
                  <a:ea typeface="Nunito Bold"/>
                  <a:cs typeface="Nunito Bold"/>
                  <a:sym typeface="Nunito Bold"/>
                </a:rPr>
                <a:t>Missing tick marks</a:t>
              </a:r>
              <a:r>
                <a:rPr lang="en-US" sz="1899" spc="75">
                  <a:solidFill>
                    <a:srgbClr val="000000"/>
                  </a:solidFill>
                  <a:latin typeface="Nunito"/>
                  <a:ea typeface="Nunito"/>
                  <a:cs typeface="Nunito"/>
                  <a:sym typeface="Nunito"/>
                </a:rPr>
                <a:t> on y axis</a:t>
              </a:r>
            </a:p>
          </p:txBody>
        </p:sp>
        <p:sp>
          <p:nvSpPr>
            <p:cNvPr name="Freeform 35" id="35"/>
            <p:cNvSpPr/>
            <p:nvPr/>
          </p:nvSpPr>
          <p:spPr>
            <a:xfrm flipH="false" flipV="false" rot="0">
              <a:off x="0" y="683528"/>
              <a:ext cx="1368700" cy="1195901"/>
            </a:xfrm>
            <a:custGeom>
              <a:avLst/>
              <a:gdLst/>
              <a:ahLst/>
              <a:cxnLst/>
              <a:rect r="r" b="b" t="t" l="l"/>
              <a:pathLst>
                <a:path h="1195901" w="1368700">
                  <a:moveTo>
                    <a:pt x="0" y="0"/>
                  </a:moveTo>
                  <a:lnTo>
                    <a:pt x="1368700" y="0"/>
                  </a:lnTo>
                  <a:lnTo>
                    <a:pt x="1368700" y="1195901"/>
                  </a:lnTo>
                  <a:lnTo>
                    <a:pt x="0" y="1195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AutoShape 36" id="36"/>
          <p:cNvSpPr/>
          <p:nvPr/>
        </p:nvSpPr>
        <p:spPr>
          <a:xfrm flipV="true">
            <a:off x="13029114" y="3251645"/>
            <a:ext cx="189127" cy="2270107"/>
          </a:xfrm>
          <a:prstGeom prst="line">
            <a:avLst/>
          </a:prstGeom>
          <a:ln cap="flat" w="38100">
            <a:solidFill>
              <a:srgbClr val="000000"/>
            </a:solidFill>
            <a:prstDash val="solid"/>
            <a:headEnd type="none" len="sm" w="sm"/>
            <a:tailEnd type="arrow" len="sm" w="med"/>
          </a:ln>
        </p:spPr>
      </p:sp>
      <p:sp>
        <p:nvSpPr>
          <p:cNvPr name="AutoShape 37" id="37"/>
          <p:cNvSpPr/>
          <p:nvPr/>
        </p:nvSpPr>
        <p:spPr>
          <a:xfrm flipV="true">
            <a:off x="13029114" y="3249805"/>
            <a:ext cx="1494052" cy="2271947"/>
          </a:xfrm>
          <a:prstGeom prst="line">
            <a:avLst/>
          </a:prstGeom>
          <a:ln cap="flat" w="38100">
            <a:solidFill>
              <a:srgbClr val="000000"/>
            </a:solidFill>
            <a:prstDash val="solid"/>
            <a:headEnd type="none" len="sm" w="sm"/>
            <a:tailEnd type="arrow" len="sm" w="med"/>
          </a:ln>
        </p:spPr>
      </p:sp>
      <p:sp>
        <p:nvSpPr>
          <p:cNvPr name="Freeform 38" id="38"/>
          <p:cNvSpPr/>
          <p:nvPr/>
        </p:nvSpPr>
        <p:spPr>
          <a:xfrm flipH="false" flipV="false" rot="0">
            <a:off x="602276" y="1675000"/>
            <a:ext cx="3393452" cy="2350737"/>
          </a:xfrm>
          <a:custGeom>
            <a:avLst/>
            <a:gdLst/>
            <a:ahLst/>
            <a:cxnLst/>
            <a:rect r="r" b="b" t="t" l="l"/>
            <a:pathLst>
              <a:path h="2350737" w="3393452">
                <a:moveTo>
                  <a:pt x="0" y="0"/>
                </a:moveTo>
                <a:lnTo>
                  <a:pt x="3393452" y="0"/>
                </a:lnTo>
                <a:lnTo>
                  <a:pt x="3393452" y="2350737"/>
                </a:lnTo>
                <a:lnTo>
                  <a:pt x="0" y="23507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false" flipV="false" rot="0">
            <a:off x="4832949" y="1301386"/>
            <a:ext cx="3932790" cy="2724351"/>
          </a:xfrm>
          <a:custGeom>
            <a:avLst/>
            <a:gdLst/>
            <a:ahLst/>
            <a:cxnLst/>
            <a:rect r="r" b="b" t="t" l="l"/>
            <a:pathLst>
              <a:path h="2724351" w="3932790">
                <a:moveTo>
                  <a:pt x="0" y="0"/>
                </a:moveTo>
                <a:lnTo>
                  <a:pt x="3932790" y="0"/>
                </a:lnTo>
                <a:lnTo>
                  <a:pt x="3932790" y="2724351"/>
                </a:lnTo>
                <a:lnTo>
                  <a:pt x="0" y="27243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0" id="40"/>
          <p:cNvSpPr txBox="true"/>
          <p:nvPr/>
        </p:nvSpPr>
        <p:spPr>
          <a:xfrm rot="0">
            <a:off x="602276" y="228863"/>
            <a:ext cx="12615966" cy="531636"/>
          </a:xfrm>
          <a:prstGeom prst="rect">
            <a:avLst/>
          </a:prstGeom>
        </p:spPr>
        <p:txBody>
          <a:bodyPr anchor="t" rtlCol="false" tIns="0" lIns="0" bIns="0" rIns="0">
            <a:spAutoFit/>
          </a:bodyPr>
          <a:lstStyle/>
          <a:p>
            <a:pPr algn="l">
              <a:lnSpc>
                <a:spcPts val="4337"/>
              </a:lnSpc>
              <a:spcBef>
                <a:spcPct val="0"/>
              </a:spcBef>
            </a:pPr>
            <a:r>
              <a:rPr lang="en-US" b="true" sz="3415" spc="136">
                <a:solidFill>
                  <a:srgbClr val="E75A59"/>
                </a:solidFill>
                <a:latin typeface="Nunito Bold"/>
                <a:ea typeface="Nunito Bold"/>
                <a:cs typeface="Nunito Bold"/>
                <a:sym typeface="Nunito Bold"/>
              </a:rPr>
              <a:t>Improvement</a:t>
            </a:r>
            <a:r>
              <a:rPr lang="en-US" b="true" sz="3415" spc="136">
                <a:solidFill>
                  <a:srgbClr val="000000"/>
                </a:solidFill>
                <a:latin typeface="Nunito Bold"/>
                <a:ea typeface="Nunito Bold"/>
                <a:cs typeface="Nunito Bold"/>
                <a:sym typeface="Nunito Bold"/>
              </a:rPr>
              <a:t> based on </a:t>
            </a:r>
            <a:r>
              <a:rPr lang="en-US" b="true" sz="3415" spc="136">
                <a:solidFill>
                  <a:srgbClr val="E75A59"/>
                </a:solidFill>
                <a:latin typeface="Nunito Bold"/>
                <a:ea typeface="Nunito Bold"/>
                <a:cs typeface="Nunito Bold"/>
                <a:sym typeface="Nunito Bold"/>
              </a:rPr>
              <a:t>Feedback </a:t>
            </a:r>
            <a:r>
              <a:rPr lang="en-US" b="true" sz="3415" spc="136">
                <a:solidFill>
                  <a:srgbClr val="000000"/>
                </a:solidFill>
                <a:latin typeface="Nunito Bold"/>
                <a:ea typeface="Nunito Bold"/>
                <a:cs typeface="Nunito Bold"/>
                <a:sym typeface="Nunito Bold"/>
              </a:rPr>
              <a:t>on Methodology</a:t>
            </a:r>
          </a:p>
        </p:txBody>
      </p:sp>
      <p:sp>
        <p:nvSpPr>
          <p:cNvPr name="TextBox 41" id="41"/>
          <p:cNvSpPr txBox="true"/>
          <p:nvPr/>
        </p:nvSpPr>
        <p:spPr>
          <a:xfrm rot="0">
            <a:off x="1072409" y="2199298"/>
            <a:ext cx="2453184" cy="1221447"/>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Removed highly correlated variables based on corealtion matrix</a:t>
            </a:r>
          </a:p>
        </p:txBody>
      </p:sp>
      <p:sp>
        <p:nvSpPr>
          <p:cNvPr name="TextBox 42" id="42"/>
          <p:cNvSpPr txBox="true"/>
          <p:nvPr/>
        </p:nvSpPr>
        <p:spPr>
          <a:xfrm rot="0">
            <a:off x="5103338" y="1723646"/>
            <a:ext cx="3236722" cy="1526159"/>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Did model fitting with AutoRegressive Integrated Moving Average (</a:t>
            </a:r>
            <a:r>
              <a:rPr lang="en-US" b="true" sz="1899" spc="75">
                <a:solidFill>
                  <a:srgbClr val="000000"/>
                </a:solidFill>
                <a:latin typeface="Nunito Bold"/>
                <a:ea typeface="Nunito Bold"/>
                <a:cs typeface="Nunito Bold"/>
                <a:sym typeface="Nunito Bold"/>
              </a:rPr>
              <a:t>ARIMA) </a:t>
            </a:r>
            <a:r>
              <a:rPr lang="en-US" sz="1899" spc="75">
                <a:solidFill>
                  <a:srgbClr val="000000"/>
                </a:solidFill>
                <a:latin typeface="Nunito"/>
                <a:ea typeface="Nunito"/>
                <a:cs typeface="Nunito"/>
                <a:sym typeface="Nunito"/>
              </a:rPr>
              <a:t>and Vector autoregression (</a:t>
            </a:r>
            <a:r>
              <a:rPr lang="en-US" b="true" sz="1899" spc="75">
                <a:solidFill>
                  <a:srgbClr val="000000"/>
                </a:solidFill>
                <a:latin typeface="Nunito Bold"/>
                <a:ea typeface="Nunito Bold"/>
                <a:cs typeface="Nunito Bold"/>
                <a:sym typeface="Nunito Bold"/>
              </a:rPr>
              <a:t>VAR)</a:t>
            </a:r>
          </a:p>
        </p:txBody>
      </p:sp>
      <p:sp>
        <p:nvSpPr>
          <p:cNvPr name="TextBox 43" id="43"/>
          <p:cNvSpPr txBox="true"/>
          <p:nvPr/>
        </p:nvSpPr>
        <p:spPr>
          <a:xfrm rot="0">
            <a:off x="11486550" y="3184970"/>
            <a:ext cx="138469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ARIMA</a:t>
            </a:r>
          </a:p>
        </p:txBody>
      </p:sp>
      <p:sp>
        <p:nvSpPr>
          <p:cNvPr name="TextBox 44" id="44"/>
          <p:cNvSpPr txBox="true"/>
          <p:nvPr/>
        </p:nvSpPr>
        <p:spPr>
          <a:xfrm rot="0">
            <a:off x="14091565" y="3959062"/>
            <a:ext cx="86320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pSp>
        <p:nvGrpSpPr>
          <p:cNvPr name="Group 2" id="2"/>
          <p:cNvGrpSpPr/>
          <p:nvPr/>
        </p:nvGrpSpPr>
        <p:grpSpPr>
          <a:xfrm rot="0">
            <a:off x="13312451" y="3208320"/>
            <a:ext cx="4065814" cy="4895642"/>
            <a:chOff x="0" y="0"/>
            <a:chExt cx="1070832" cy="1289387"/>
          </a:xfrm>
        </p:grpSpPr>
        <p:sp>
          <p:nvSpPr>
            <p:cNvPr name="Freeform 3" id="3"/>
            <p:cNvSpPr/>
            <p:nvPr/>
          </p:nvSpPr>
          <p:spPr>
            <a:xfrm flipH="false" flipV="false" rot="0">
              <a:off x="0" y="0"/>
              <a:ext cx="1070832" cy="1289387"/>
            </a:xfrm>
            <a:custGeom>
              <a:avLst/>
              <a:gdLst/>
              <a:ahLst/>
              <a:cxnLst/>
              <a:rect r="r" b="b" t="t" l="l"/>
              <a:pathLst>
                <a:path h="1289387" w="1070832">
                  <a:moveTo>
                    <a:pt x="57124" y="0"/>
                  </a:moveTo>
                  <a:lnTo>
                    <a:pt x="1013707" y="0"/>
                  </a:lnTo>
                  <a:cubicBezTo>
                    <a:pt x="1045256" y="0"/>
                    <a:pt x="1070832" y="25576"/>
                    <a:pt x="1070832" y="57124"/>
                  </a:cubicBezTo>
                  <a:lnTo>
                    <a:pt x="1070832" y="1232263"/>
                  </a:lnTo>
                  <a:cubicBezTo>
                    <a:pt x="1070832" y="1263812"/>
                    <a:pt x="1045256" y="1289387"/>
                    <a:pt x="1013707" y="1289387"/>
                  </a:cubicBezTo>
                  <a:lnTo>
                    <a:pt x="57124" y="1289387"/>
                  </a:lnTo>
                  <a:cubicBezTo>
                    <a:pt x="25576" y="1289387"/>
                    <a:pt x="0" y="1263812"/>
                    <a:pt x="0" y="1232263"/>
                  </a:cubicBezTo>
                  <a:lnTo>
                    <a:pt x="0" y="57124"/>
                  </a:lnTo>
                  <a:cubicBezTo>
                    <a:pt x="0" y="25576"/>
                    <a:pt x="25576" y="0"/>
                    <a:pt x="57124" y="0"/>
                  </a:cubicBezTo>
                  <a:close/>
                </a:path>
              </a:pathLst>
            </a:custGeom>
            <a:solidFill>
              <a:srgbClr val="BCCBCE"/>
            </a:solidFill>
          </p:spPr>
        </p:sp>
        <p:sp>
          <p:nvSpPr>
            <p:cNvPr name="TextBox 4" id="4"/>
            <p:cNvSpPr txBox="true"/>
            <p:nvPr/>
          </p:nvSpPr>
          <p:spPr>
            <a:xfrm>
              <a:off x="0" y="-38100"/>
              <a:ext cx="1070832" cy="1327487"/>
            </a:xfrm>
            <a:prstGeom prst="rect">
              <a:avLst/>
            </a:prstGeom>
          </p:spPr>
          <p:txBody>
            <a:bodyPr anchor="ctr" rtlCol="false" tIns="50800" lIns="50800" bIns="50800" rIns="50800"/>
            <a:lstStyle/>
            <a:p>
              <a:pPr algn="l">
                <a:lnSpc>
                  <a:spcPts val="3165"/>
                </a:lnSpc>
              </a:pPr>
            </a:p>
          </p:txBody>
        </p:sp>
      </p:grpSp>
      <p:sp>
        <p:nvSpPr>
          <p:cNvPr name="Freeform 5" id="5"/>
          <p:cNvSpPr/>
          <p:nvPr/>
        </p:nvSpPr>
        <p:spPr>
          <a:xfrm flipH="false" flipV="false" rot="0">
            <a:off x="14418128" y="0"/>
            <a:ext cx="2841172" cy="2841172"/>
          </a:xfrm>
          <a:custGeom>
            <a:avLst/>
            <a:gdLst/>
            <a:ahLst/>
            <a:cxnLst/>
            <a:rect r="r" b="b" t="t" l="l"/>
            <a:pathLst>
              <a:path h="2841172" w="2841172">
                <a:moveTo>
                  <a:pt x="0" y="0"/>
                </a:moveTo>
                <a:lnTo>
                  <a:pt x="2841172" y="0"/>
                </a:lnTo>
                <a:lnTo>
                  <a:pt x="2841172" y="2841172"/>
                </a:lnTo>
                <a:lnTo>
                  <a:pt x="0" y="28411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392594" y="2674729"/>
            <a:ext cx="11297039" cy="7539736"/>
          </a:xfrm>
          <a:prstGeom prst="rect">
            <a:avLst/>
          </a:prstGeom>
        </p:spPr>
        <p:txBody>
          <a:bodyPr anchor="t" rtlCol="false" tIns="0" lIns="0" bIns="0" rIns="0">
            <a:spAutoFit/>
          </a:bodyPr>
          <a:lstStyle/>
          <a:p>
            <a:pPr algn="l">
              <a:lnSpc>
                <a:spcPts val="3301"/>
              </a:lnSpc>
            </a:pPr>
            <a:r>
              <a:rPr lang="en-US" sz="2599" spc="103" b="true">
                <a:solidFill>
                  <a:srgbClr val="000000"/>
                </a:solidFill>
                <a:latin typeface="Nunito Bold"/>
                <a:ea typeface="Nunito Bold"/>
                <a:cs typeface="Nunito Bold"/>
                <a:sym typeface="Nunito Bold"/>
              </a:rPr>
              <a:t>Previous methodology: </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Correlation matrix used to identify features with correlations &gt; 0.85.</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High-correlation features dropped to prevent distorted predictions and overfitting</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Next, added back 5 selected variables from the FRED-QD (2010) report</a:t>
            </a:r>
          </a:p>
          <a:p>
            <a:pPr algn="l">
              <a:lnSpc>
                <a:spcPts val="3301"/>
              </a:lnSpc>
            </a:pPr>
          </a:p>
          <a:p>
            <a:pPr algn="l">
              <a:lnSpc>
                <a:spcPts val="3301"/>
              </a:lnSpc>
            </a:pPr>
            <a:r>
              <a:rPr lang="en-US" sz="2599" spc="103" b="true">
                <a:solidFill>
                  <a:srgbClr val="000000"/>
                </a:solidFill>
                <a:latin typeface="Nunito Bold"/>
                <a:ea typeface="Nunito Bold"/>
                <a:cs typeface="Nunito Bold"/>
                <a:sym typeface="Nunito Bold"/>
              </a:rPr>
              <a:t>Problem with methodology:</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Removed key economic indicators that are naturally correlated but still carry distinct predictive value.</a:t>
            </a:r>
          </a:p>
          <a:p>
            <a:pPr algn="l" marL="1122675" indent="-374225" lvl="2">
              <a:lnSpc>
                <a:spcPts val="3301"/>
              </a:lnSpc>
              <a:buFont typeface="Arial"/>
              <a:buChar char="⚬"/>
            </a:pPr>
            <a:r>
              <a:rPr lang="en-US" sz="2599" spc="103">
                <a:solidFill>
                  <a:srgbClr val="000000"/>
                </a:solidFill>
                <a:latin typeface="Nunito"/>
                <a:ea typeface="Nunito"/>
                <a:cs typeface="Nunito"/>
                <a:sym typeface="Nunito"/>
              </a:rPr>
              <a:t>Variables that are composites of each other and thus highly correlated (ie. Industrial Production variables,  Consumption variables)</a:t>
            </a:r>
          </a:p>
          <a:p>
            <a:pPr algn="l" marL="561337" indent="-280669" lvl="1">
              <a:lnSpc>
                <a:spcPts val="3301"/>
              </a:lnSpc>
              <a:buFont typeface="Arial"/>
              <a:buChar char="•"/>
            </a:pPr>
            <a:r>
              <a:rPr lang="en-US" sz="2599" spc="103">
                <a:solidFill>
                  <a:srgbClr val="000000"/>
                </a:solidFill>
                <a:latin typeface="Nunito"/>
                <a:ea typeface="Nunito"/>
                <a:cs typeface="Nunito"/>
                <a:sym typeface="Nunito"/>
              </a:rPr>
              <a:t>Better to use domain knowledge and handpick variables that vary according to economic downturns</a:t>
            </a:r>
          </a:p>
          <a:p>
            <a:pPr algn="l">
              <a:lnSpc>
                <a:spcPts val="3301"/>
              </a:lnSpc>
            </a:pPr>
          </a:p>
          <a:p>
            <a:pPr algn="l">
              <a:lnSpc>
                <a:spcPts val="3301"/>
              </a:lnSpc>
            </a:pPr>
          </a:p>
        </p:txBody>
      </p:sp>
      <p:sp>
        <p:nvSpPr>
          <p:cNvPr name="Freeform 7" id="7"/>
          <p:cNvSpPr/>
          <p:nvPr/>
        </p:nvSpPr>
        <p:spPr>
          <a:xfrm flipH="false" flipV="false" rot="0">
            <a:off x="366069" y="5799950"/>
            <a:ext cx="1026525" cy="896926"/>
          </a:xfrm>
          <a:custGeom>
            <a:avLst/>
            <a:gdLst/>
            <a:ahLst/>
            <a:cxnLst/>
            <a:rect r="r" b="b" t="t" l="l"/>
            <a:pathLst>
              <a:path h="896926" w="1026525">
                <a:moveTo>
                  <a:pt x="0" y="0"/>
                </a:moveTo>
                <a:lnTo>
                  <a:pt x="1026525" y="0"/>
                </a:lnTo>
                <a:lnTo>
                  <a:pt x="1026525" y="896926"/>
                </a:lnTo>
                <a:lnTo>
                  <a:pt x="0" y="8969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355591"/>
            <a:ext cx="12615966" cy="1982738"/>
          </a:xfrm>
          <a:prstGeom prst="rect">
            <a:avLst/>
          </a:prstGeom>
        </p:spPr>
        <p:txBody>
          <a:bodyPr anchor="t" rtlCol="false" tIns="0" lIns="0" bIns="0" rIns="0">
            <a:spAutoFit/>
          </a:bodyPr>
          <a:lstStyle/>
          <a:p>
            <a:pPr algn="l">
              <a:lnSpc>
                <a:spcPts val="3575"/>
              </a:lnSpc>
            </a:pPr>
            <a:r>
              <a:rPr lang="en-US" sz="2815" spc="112">
                <a:solidFill>
                  <a:srgbClr val="000000"/>
                </a:solidFill>
                <a:latin typeface="Nunito"/>
                <a:ea typeface="Nunito"/>
                <a:cs typeface="Nunito"/>
                <a:sym typeface="Nunito"/>
              </a:rPr>
              <a:t>Question 1:</a:t>
            </a:r>
          </a:p>
          <a:p>
            <a:pPr algn="l">
              <a:lnSpc>
                <a:spcPts val="4083"/>
              </a:lnSpc>
              <a:spcBef>
                <a:spcPct val="0"/>
              </a:spcBef>
            </a:pPr>
            <a:r>
              <a:rPr lang="en-US" sz="3215" spc="128">
                <a:solidFill>
                  <a:srgbClr val="000000"/>
                </a:solidFill>
                <a:latin typeface="Nunito"/>
                <a:ea typeface="Nunito"/>
                <a:cs typeface="Nunito"/>
                <a:sym typeface="Nunito"/>
              </a:rPr>
              <a:t>Identify the </a:t>
            </a:r>
            <a:r>
              <a:rPr lang="en-US" b="true" sz="3215" spc="128">
                <a:solidFill>
                  <a:srgbClr val="FF3131"/>
                </a:solidFill>
                <a:latin typeface="Nunito Bold"/>
                <a:ea typeface="Nunito Bold"/>
                <a:cs typeface="Nunito Bold"/>
                <a:sym typeface="Nunito Bold"/>
              </a:rPr>
              <a:t>key predictors</a:t>
            </a:r>
            <a:r>
              <a:rPr lang="en-US" sz="3215" spc="128">
                <a:solidFill>
                  <a:srgbClr val="000000"/>
                </a:solidFill>
                <a:latin typeface="Nunito"/>
                <a:ea typeface="Nunito"/>
                <a:cs typeface="Nunito"/>
                <a:sym typeface="Nunito"/>
              </a:rPr>
              <a:t> of </a:t>
            </a:r>
            <a:r>
              <a:rPr lang="en-US" b="true" sz="3215" spc="128">
                <a:solidFill>
                  <a:srgbClr val="FF3131"/>
                </a:solidFill>
                <a:latin typeface="Nunito Bold"/>
                <a:ea typeface="Nunito Bold"/>
                <a:cs typeface="Nunito Bold"/>
                <a:sym typeface="Nunito Bold"/>
              </a:rPr>
              <a:t>economic downturns </a:t>
            </a:r>
            <a:r>
              <a:rPr lang="en-US" sz="3215" spc="128">
                <a:solidFill>
                  <a:srgbClr val="000000"/>
                </a:solidFill>
                <a:latin typeface="Nunito"/>
                <a:ea typeface="Nunito"/>
                <a:cs typeface="Nunito"/>
                <a:sym typeface="Nunito"/>
              </a:rPr>
              <a:t>and provide </a:t>
            </a:r>
            <a:r>
              <a:rPr lang="en-US" b="true" sz="3215" spc="128">
                <a:solidFill>
                  <a:srgbClr val="FF3131"/>
                </a:solidFill>
                <a:latin typeface="Nunito Bold"/>
                <a:ea typeface="Nunito Bold"/>
                <a:cs typeface="Nunito Bold"/>
                <a:sym typeface="Nunito Bold"/>
              </a:rPr>
              <a:t>economic intuition</a:t>
            </a:r>
            <a:r>
              <a:rPr lang="en-US" sz="3215" spc="128">
                <a:solidFill>
                  <a:srgbClr val="000000"/>
                </a:solidFill>
                <a:latin typeface="Nunito"/>
                <a:ea typeface="Nunito"/>
                <a:cs typeface="Nunito"/>
                <a:sym typeface="Nunito"/>
              </a:rPr>
              <a:t> for the reasons they make </a:t>
            </a:r>
            <a:r>
              <a:rPr lang="en-US" b="true" sz="3215" spc="128">
                <a:solidFill>
                  <a:srgbClr val="FF3131"/>
                </a:solidFill>
                <a:latin typeface="Nunito Bold"/>
                <a:ea typeface="Nunito Bold"/>
                <a:cs typeface="Nunito Bold"/>
                <a:sym typeface="Nunito Bold"/>
              </a:rPr>
              <a:t>good indicators to monitor</a:t>
            </a:r>
            <a:r>
              <a:rPr lang="en-US" sz="3215" spc="128">
                <a:solidFill>
                  <a:srgbClr val="000000"/>
                </a:solidFill>
                <a:latin typeface="Nunito"/>
                <a:ea typeface="Nunito"/>
                <a:cs typeface="Nunito"/>
                <a:sym typeface="Nunito"/>
              </a:rPr>
              <a:t> </a:t>
            </a:r>
          </a:p>
        </p:txBody>
      </p:sp>
      <p:sp>
        <p:nvSpPr>
          <p:cNvPr name="TextBox 9" id="9"/>
          <p:cNvSpPr txBox="true"/>
          <p:nvPr/>
        </p:nvSpPr>
        <p:spPr>
          <a:xfrm rot="0">
            <a:off x="13644666" y="3665933"/>
            <a:ext cx="3401384" cy="3970892"/>
          </a:xfrm>
          <a:prstGeom prst="rect">
            <a:avLst/>
          </a:prstGeom>
        </p:spPr>
        <p:txBody>
          <a:bodyPr anchor="t" rtlCol="false" tIns="0" lIns="0" bIns="0" rIns="0">
            <a:spAutoFit/>
          </a:bodyPr>
          <a:lstStyle/>
          <a:p>
            <a:pPr algn="l">
              <a:lnSpc>
                <a:spcPts val="2920"/>
              </a:lnSpc>
              <a:spcBef>
                <a:spcPct val="0"/>
              </a:spcBef>
            </a:pPr>
            <a:r>
              <a:rPr lang="en-US" sz="2299" spc="91">
                <a:solidFill>
                  <a:srgbClr val="000000"/>
                </a:solidFill>
                <a:latin typeface="Nunito"/>
                <a:ea typeface="Nunito"/>
                <a:cs typeface="Nunito"/>
                <a:sym typeface="Nunito"/>
              </a:rPr>
              <a:t>IP:Total index</a:t>
            </a:r>
          </a:p>
          <a:p>
            <a:pPr algn="l">
              <a:lnSpc>
                <a:spcPts val="2920"/>
              </a:lnSpc>
              <a:spcBef>
                <a:spcPct val="0"/>
              </a:spcBef>
            </a:pPr>
            <a:r>
              <a:rPr lang="en-US" sz="2299" spc="91">
                <a:solidFill>
                  <a:srgbClr val="000000"/>
                </a:solidFill>
                <a:latin typeface="Nunito"/>
                <a:ea typeface="Nunito"/>
                <a:cs typeface="Nunito"/>
                <a:sym typeface="Nunito"/>
              </a:rPr>
              <a:t>IP:Final products</a:t>
            </a:r>
          </a:p>
          <a:p>
            <a:pPr algn="l">
              <a:lnSpc>
                <a:spcPts val="2920"/>
              </a:lnSpc>
              <a:spcBef>
                <a:spcPct val="0"/>
              </a:spcBef>
            </a:pPr>
            <a:r>
              <a:rPr lang="en-US" sz="2299" spc="91">
                <a:solidFill>
                  <a:srgbClr val="000000"/>
                </a:solidFill>
                <a:latin typeface="Nunito"/>
                <a:ea typeface="Nunito"/>
                <a:cs typeface="Nunito"/>
                <a:sym typeface="Nunito"/>
              </a:rPr>
              <a:t>IP:Consumer goods</a:t>
            </a:r>
          </a:p>
          <a:p>
            <a:pPr algn="l">
              <a:lnSpc>
                <a:spcPts val="2920"/>
              </a:lnSpc>
              <a:spcBef>
                <a:spcPct val="0"/>
              </a:spcBef>
            </a:pPr>
            <a:r>
              <a:rPr lang="en-US" sz="2299" spc="91">
                <a:solidFill>
                  <a:srgbClr val="000000"/>
                </a:solidFill>
                <a:latin typeface="Nunito"/>
                <a:ea typeface="Nunito"/>
                <a:cs typeface="Nunito"/>
                <a:sym typeface="Nunito"/>
              </a:rPr>
              <a:t>IP:Materials</a:t>
            </a:r>
          </a:p>
          <a:p>
            <a:pPr algn="l">
              <a:lnSpc>
                <a:spcPts val="2920"/>
              </a:lnSpc>
              <a:spcBef>
                <a:spcPct val="0"/>
              </a:spcBef>
            </a:pPr>
            <a:r>
              <a:rPr lang="en-US" sz="2299" spc="91">
                <a:solidFill>
                  <a:srgbClr val="000000"/>
                </a:solidFill>
                <a:latin typeface="Nunito"/>
                <a:ea typeface="Nunito"/>
                <a:cs typeface="Nunito"/>
                <a:sym typeface="Nunito"/>
              </a:rPr>
              <a:t>IP:Dur gds materials</a:t>
            </a:r>
          </a:p>
          <a:p>
            <a:pPr algn="l">
              <a:lnSpc>
                <a:spcPts val="2920"/>
              </a:lnSpc>
              <a:spcBef>
                <a:spcPct val="0"/>
              </a:spcBef>
            </a:pPr>
            <a:r>
              <a:rPr lang="en-US" sz="2299" spc="91">
                <a:solidFill>
                  <a:srgbClr val="000000"/>
                </a:solidFill>
                <a:latin typeface="Nunito"/>
                <a:ea typeface="Nunito"/>
                <a:cs typeface="Nunito"/>
                <a:sym typeface="Nunito"/>
              </a:rPr>
              <a:t>IP:Nondur gds materials</a:t>
            </a:r>
          </a:p>
          <a:p>
            <a:pPr algn="l">
              <a:lnSpc>
                <a:spcPts val="2920"/>
              </a:lnSpc>
              <a:spcBef>
                <a:spcPct val="0"/>
              </a:spcBef>
            </a:pPr>
            <a:r>
              <a:rPr lang="en-US" sz="2299" spc="91">
                <a:solidFill>
                  <a:srgbClr val="000000"/>
                </a:solidFill>
                <a:latin typeface="Nunito"/>
                <a:ea typeface="Nunito"/>
                <a:cs typeface="Nunito"/>
                <a:sym typeface="Nunito"/>
              </a:rPr>
              <a:t>IP:Dur Cons. Goods</a:t>
            </a:r>
          </a:p>
          <a:p>
            <a:pPr algn="l">
              <a:lnSpc>
                <a:spcPts val="2920"/>
              </a:lnSpc>
              <a:spcBef>
                <a:spcPct val="0"/>
              </a:spcBef>
            </a:pPr>
            <a:r>
              <a:rPr lang="en-US" sz="2299" spc="91">
                <a:solidFill>
                  <a:srgbClr val="000000"/>
                </a:solidFill>
                <a:latin typeface="Nunito"/>
                <a:ea typeface="Nunito"/>
                <a:cs typeface="Nunito"/>
                <a:sym typeface="Nunito"/>
              </a:rPr>
              <a:t>IP:Auto </a:t>
            </a:r>
          </a:p>
          <a:p>
            <a:pPr algn="l">
              <a:lnSpc>
                <a:spcPts val="2920"/>
              </a:lnSpc>
              <a:spcBef>
                <a:spcPct val="0"/>
              </a:spcBef>
            </a:pPr>
            <a:r>
              <a:rPr lang="en-US" sz="2299" spc="91">
                <a:solidFill>
                  <a:srgbClr val="000000"/>
                </a:solidFill>
                <a:latin typeface="Nunito"/>
                <a:ea typeface="Nunito"/>
                <a:cs typeface="Nunito"/>
                <a:sym typeface="Nunito"/>
              </a:rPr>
              <a:t>IP:NonDur Cons God</a:t>
            </a:r>
          </a:p>
          <a:p>
            <a:pPr algn="l">
              <a:lnSpc>
                <a:spcPts val="2920"/>
              </a:lnSpc>
              <a:spcBef>
                <a:spcPct val="0"/>
              </a:spcBef>
            </a:pPr>
            <a:r>
              <a:rPr lang="en-US" sz="2299" spc="91">
                <a:solidFill>
                  <a:srgbClr val="000000"/>
                </a:solidFill>
                <a:latin typeface="Nunito"/>
                <a:ea typeface="Nunito"/>
                <a:cs typeface="Nunito"/>
                <a:sym typeface="Nunito"/>
              </a:rPr>
              <a:t>IP:Bus Equip</a:t>
            </a:r>
          </a:p>
          <a:p>
            <a:pPr algn="l">
              <a:lnSpc>
                <a:spcPts val="2920"/>
              </a:lnSpc>
              <a:spcBef>
                <a:spcPct val="0"/>
              </a:spcBef>
            </a:pPr>
            <a:r>
              <a:rPr lang="en-US" sz="2299" spc="91">
                <a:solidFill>
                  <a:srgbClr val="000000"/>
                </a:solidFill>
                <a:latin typeface="Nunito"/>
                <a:ea typeface="Nunito"/>
                <a:cs typeface="Nunito"/>
                <a:sym typeface="Nunito"/>
              </a:rPr>
              <a:t>IP:Energy Prds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Freeform 2" id="2"/>
          <p:cNvSpPr/>
          <p:nvPr/>
        </p:nvSpPr>
        <p:spPr>
          <a:xfrm flipH="false" flipV="false" rot="0">
            <a:off x="1507958" y="6248794"/>
            <a:ext cx="7309280" cy="3490181"/>
          </a:xfrm>
          <a:custGeom>
            <a:avLst/>
            <a:gdLst/>
            <a:ahLst/>
            <a:cxnLst/>
            <a:rect r="r" b="b" t="t" l="l"/>
            <a:pathLst>
              <a:path h="3490181" w="7309280">
                <a:moveTo>
                  <a:pt x="0" y="0"/>
                </a:moveTo>
                <a:lnTo>
                  <a:pt x="7309280" y="0"/>
                </a:lnTo>
                <a:lnTo>
                  <a:pt x="7309280" y="3490182"/>
                </a:lnTo>
                <a:lnTo>
                  <a:pt x="0" y="3490182"/>
                </a:lnTo>
                <a:lnTo>
                  <a:pt x="0" y="0"/>
                </a:lnTo>
                <a:close/>
              </a:path>
            </a:pathLst>
          </a:custGeom>
          <a:blipFill>
            <a:blip r:embed="rId3"/>
            <a:stretch>
              <a:fillRect l="0" t="0" r="0" b="0"/>
            </a:stretch>
          </a:blipFill>
        </p:spPr>
      </p:sp>
      <p:sp>
        <p:nvSpPr>
          <p:cNvPr name="Freeform 3" id="3"/>
          <p:cNvSpPr/>
          <p:nvPr/>
        </p:nvSpPr>
        <p:spPr>
          <a:xfrm flipH="false" flipV="false" rot="0">
            <a:off x="15683674" y="-61804"/>
            <a:ext cx="2220449" cy="2148284"/>
          </a:xfrm>
          <a:custGeom>
            <a:avLst/>
            <a:gdLst/>
            <a:ahLst/>
            <a:cxnLst/>
            <a:rect r="r" b="b" t="t" l="l"/>
            <a:pathLst>
              <a:path h="2148284" w="2220449">
                <a:moveTo>
                  <a:pt x="0" y="0"/>
                </a:moveTo>
                <a:lnTo>
                  <a:pt x="2220449" y="0"/>
                </a:lnTo>
                <a:lnTo>
                  <a:pt x="2220449" y="2148284"/>
                </a:lnTo>
                <a:lnTo>
                  <a:pt x="0" y="2148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52998" y="5298782"/>
            <a:ext cx="7019200" cy="676115"/>
          </a:xfrm>
          <a:prstGeom prst="rect">
            <a:avLst/>
          </a:prstGeom>
        </p:spPr>
        <p:txBody>
          <a:bodyPr anchor="t" rtlCol="false" tIns="0" lIns="0" bIns="0" rIns="0">
            <a:spAutoFit/>
          </a:bodyPr>
          <a:lstStyle/>
          <a:p>
            <a:pPr algn="ctr">
              <a:lnSpc>
                <a:spcPts val="5460"/>
              </a:lnSpc>
            </a:pPr>
            <a:r>
              <a:rPr lang="en-US" b="true" sz="4299" spc="171">
                <a:solidFill>
                  <a:srgbClr val="546873"/>
                </a:solidFill>
                <a:latin typeface="Nunito Bold"/>
                <a:ea typeface="Nunito Bold"/>
                <a:cs typeface="Nunito Bold"/>
                <a:sym typeface="Nunito Bold"/>
              </a:rPr>
              <a:t>Y = C + I + G + (X - M)</a:t>
            </a:r>
          </a:p>
        </p:txBody>
      </p:sp>
      <p:sp>
        <p:nvSpPr>
          <p:cNvPr name="TextBox 5" id="5"/>
          <p:cNvSpPr txBox="true"/>
          <p:nvPr/>
        </p:nvSpPr>
        <p:spPr>
          <a:xfrm rot="0">
            <a:off x="1288497" y="1617995"/>
            <a:ext cx="9833593" cy="3963416"/>
          </a:xfrm>
          <a:prstGeom prst="rect">
            <a:avLst/>
          </a:prstGeom>
        </p:spPr>
        <p:txBody>
          <a:bodyPr anchor="t" rtlCol="false" tIns="0" lIns="0" bIns="0" rIns="0">
            <a:spAutoFit/>
          </a:bodyPr>
          <a:lstStyle/>
          <a:p>
            <a:pPr algn="l">
              <a:lnSpc>
                <a:spcPts val="3936"/>
              </a:lnSpc>
              <a:spcBef>
                <a:spcPct val="0"/>
              </a:spcBef>
            </a:pPr>
            <a:r>
              <a:rPr lang="en-US" b="true" sz="3099" spc="123">
                <a:solidFill>
                  <a:srgbClr val="000000"/>
                </a:solidFill>
                <a:latin typeface="Nunito Bold"/>
                <a:ea typeface="Nunito Bold"/>
                <a:cs typeface="Nunito Bold"/>
                <a:sym typeface="Nunito Bold"/>
              </a:rPr>
              <a:t>New methodology:</a:t>
            </a:r>
          </a:p>
          <a:p>
            <a:pPr algn="l" marL="669285" indent="-334642" lvl="1">
              <a:lnSpc>
                <a:spcPts val="3936"/>
              </a:lnSpc>
              <a:buFont typeface="Arial"/>
              <a:buChar char="•"/>
            </a:pPr>
            <a:r>
              <a:rPr lang="en-US" sz="3099" spc="123">
                <a:solidFill>
                  <a:srgbClr val="000000"/>
                </a:solidFill>
                <a:latin typeface="Nunito"/>
                <a:ea typeface="Nunito"/>
                <a:cs typeface="Nunito"/>
                <a:sym typeface="Nunito"/>
              </a:rPr>
              <a:t>Using only domain knowledge (from EC2102 and other sources) to handpick variables</a:t>
            </a:r>
          </a:p>
          <a:p>
            <a:pPr algn="l" marL="669285" indent="-334642" lvl="1">
              <a:lnSpc>
                <a:spcPts val="3936"/>
              </a:lnSpc>
              <a:buFont typeface="Arial"/>
              <a:buChar char="•"/>
            </a:pPr>
            <a:r>
              <a:rPr lang="en-US" sz="3099" spc="123">
                <a:solidFill>
                  <a:srgbClr val="000000"/>
                </a:solidFill>
                <a:latin typeface="Nunito"/>
                <a:ea typeface="Nunito"/>
                <a:cs typeface="Nunito"/>
                <a:sym typeface="Nunito"/>
              </a:rPr>
              <a:t>Use leading indicators</a:t>
            </a:r>
          </a:p>
          <a:p>
            <a:pPr algn="l" marL="669285" indent="-334642" lvl="1">
              <a:lnSpc>
                <a:spcPts val="3936"/>
              </a:lnSpc>
              <a:buFont typeface="Arial"/>
              <a:buChar char="•"/>
            </a:pPr>
            <a:r>
              <a:rPr lang="en-US" sz="3099" spc="123">
                <a:solidFill>
                  <a:srgbClr val="000000"/>
                </a:solidFill>
                <a:latin typeface="Nunito"/>
                <a:ea typeface="Nunito"/>
                <a:cs typeface="Nunito"/>
                <a:sym typeface="Nunito"/>
              </a:rPr>
              <a:t>Lagging indcators like unemployment and inflation will not be so useful</a:t>
            </a:r>
          </a:p>
          <a:p>
            <a:pPr algn="l" marL="669285" indent="-334642" lvl="1">
              <a:lnSpc>
                <a:spcPts val="3936"/>
              </a:lnSpc>
              <a:buFont typeface="Arial"/>
              <a:buChar char="•"/>
            </a:pPr>
            <a:r>
              <a:rPr lang="en-US" sz="3099" spc="123">
                <a:solidFill>
                  <a:srgbClr val="000000"/>
                </a:solidFill>
                <a:latin typeface="Nunito"/>
                <a:ea typeface="Nunito"/>
                <a:cs typeface="Nunito"/>
                <a:sym typeface="Nunito"/>
              </a:rPr>
              <a:t>GDP by its composite functions</a:t>
            </a:r>
          </a:p>
          <a:p>
            <a:pPr algn="l">
              <a:lnSpc>
                <a:spcPts val="3936"/>
              </a:lnSpc>
            </a:pPr>
          </a:p>
        </p:txBody>
      </p:sp>
      <p:sp>
        <p:nvSpPr>
          <p:cNvPr name="TextBox 6" id="6"/>
          <p:cNvSpPr txBox="true"/>
          <p:nvPr/>
        </p:nvSpPr>
        <p:spPr>
          <a:xfrm rot="0">
            <a:off x="1028700" y="621513"/>
            <a:ext cx="13680302" cy="504750"/>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Q1: Identifying </a:t>
            </a:r>
            <a:r>
              <a:rPr lang="en-US" b="true" sz="3215" spc="128">
                <a:solidFill>
                  <a:srgbClr val="FF3131"/>
                </a:solidFill>
                <a:latin typeface="Nunito Bold"/>
                <a:ea typeface="Nunito Bold"/>
                <a:cs typeface="Nunito Bold"/>
                <a:sym typeface="Nunito Bold"/>
              </a:rPr>
              <a:t>key predictors</a:t>
            </a:r>
            <a:r>
              <a:rPr lang="en-US" sz="3215" spc="128">
                <a:solidFill>
                  <a:srgbClr val="000000"/>
                </a:solidFill>
                <a:latin typeface="Nunito"/>
                <a:ea typeface="Nunito"/>
                <a:cs typeface="Nunito"/>
                <a:sym typeface="Nunito"/>
              </a:rPr>
              <a:t> of </a:t>
            </a:r>
            <a:r>
              <a:rPr lang="en-US" b="true" sz="3215" spc="128">
                <a:solidFill>
                  <a:srgbClr val="FF3131"/>
                </a:solidFill>
                <a:latin typeface="Nunito Bold"/>
                <a:ea typeface="Nunito Bold"/>
                <a:cs typeface="Nunito Bold"/>
                <a:sym typeface="Nunito Bold"/>
              </a:rPr>
              <a:t>economic downturns </a:t>
            </a:r>
          </a:p>
        </p:txBody>
      </p:sp>
      <p:sp>
        <p:nvSpPr>
          <p:cNvPr name="Freeform 7" id="7"/>
          <p:cNvSpPr/>
          <p:nvPr/>
        </p:nvSpPr>
        <p:spPr>
          <a:xfrm flipH="false" flipV="false" rot="0">
            <a:off x="10913252" y="2398738"/>
            <a:ext cx="7219205" cy="6598596"/>
          </a:xfrm>
          <a:custGeom>
            <a:avLst/>
            <a:gdLst/>
            <a:ahLst/>
            <a:cxnLst/>
            <a:rect r="r" b="b" t="t" l="l"/>
            <a:pathLst>
              <a:path h="6598596" w="7219205">
                <a:moveTo>
                  <a:pt x="0" y="0"/>
                </a:moveTo>
                <a:lnTo>
                  <a:pt x="7219205" y="0"/>
                </a:lnTo>
                <a:lnTo>
                  <a:pt x="7219205" y="6598596"/>
                </a:lnTo>
                <a:lnTo>
                  <a:pt x="0" y="6598596"/>
                </a:lnTo>
                <a:lnTo>
                  <a:pt x="0" y="0"/>
                </a:lnTo>
                <a:close/>
              </a:path>
            </a:pathLst>
          </a:custGeom>
          <a:blipFill>
            <a:blip r:embed="rId6"/>
            <a:stretch>
              <a:fillRect l="0" t="0" r="-87" b="-29971"/>
            </a:stretch>
          </a:blipFill>
        </p:spPr>
      </p:sp>
      <p:sp>
        <p:nvSpPr>
          <p:cNvPr name="TextBox 8" id="8"/>
          <p:cNvSpPr txBox="true"/>
          <p:nvPr/>
        </p:nvSpPr>
        <p:spPr>
          <a:xfrm rot="0">
            <a:off x="11024119" y="9127283"/>
            <a:ext cx="6364718" cy="611693"/>
          </a:xfrm>
          <a:prstGeom prst="rect">
            <a:avLst/>
          </a:prstGeom>
        </p:spPr>
        <p:txBody>
          <a:bodyPr anchor="t" rtlCol="false" tIns="0" lIns="0" bIns="0" rIns="0">
            <a:spAutoFit/>
          </a:bodyPr>
          <a:lstStyle/>
          <a:p>
            <a:pPr algn="l">
              <a:lnSpc>
                <a:spcPts val="2412"/>
              </a:lnSpc>
            </a:pPr>
            <a:r>
              <a:rPr lang="en-US" sz="1899" spc="75">
                <a:solidFill>
                  <a:srgbClr val="000000"/>
                </a:solidFill>
                <a:latin typeface="Nunito"/>
                <a:ea typeface="Nunito"/>
                <a:cs typeface="Nunito"/>
                <a:sym typeface="Nunito"/>
              </a:rPr>
              <a:t>Source: Macroeconomics (Abel, Bernanke, Croucshore)</a:t>
            </a:r>
          </a:p>
          <a:p>
            <a:pPr algn="l">
              <a:lnSpc>
                <a:spcPts val="2412"/>
              </a:lnSpc>
              <a:spcBef>
                <a:spcPct val="0"/>
              </a:spcBef>
            </a:pPr>
            <a:r>
              <a:rPr lang="en-US" sz="1899" spc="75">
                <a:solidFill>
                  <a:srgbClr val="000000"/>
                </a:solidFill>
                <a:latin typeface="Nunito"/>
                <a:ea typeface="Nunito"/>
                <a:cs typeface="Nunito"/>
                <a:sym typeface="Nunito"/>
              </a:rPr>
              <a:t>-&gt; EC2102 Textbook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TextBox 2" id="2"/>
          <p:cNvSpPr txBox="true"/>
          <p:nvPr/>
        </p:nvSpPr>
        <p:spPr>
          <a:xfrm rot="0">
            <a:off x="5634400" y="859758"/>
            <a:ext cx="7019200" cy="694243"/>
          </a:xfrm>
          <a:prstGeom prst="rect">
            <a:avLst/>
          </a:prstGeom>
        </p:spPr>
        <p:txBody>
          <a:bodyPr anchor="t" rtlCol="false" tIns="0" lIns="0" bIns="0" rIns="0">
            <a:spAutoFit/>
          </a:bodyPr>
          <a:lstStyle/>
          <a:p>
            <a:pPr algn="ctr">
              <a:lnSpc>
                <a:spcPts val="5587"/>
              </a:lnSpc>
            </a:pPr>
            <a:r>
              <a:rPr lang="en-US" sz="4399" spc="175">
                <a:solidFill>
                  <a:srgbClr val="546873"/>
                </a:solidFill>
                <a:latin typeface="Nunito"/>
                <a:ea typeface="Nunito"/>
                <a:cs typeface="Nunito"/>
                <a:sym typeface="Nunito"/>
              </a:rPr>
              <a:t>Y = </a:t>
            </a:r>
            <a:r>
              <a:rPr lang="en-US" b="true" sz="4399" spc="175">
                <a:solidFill>
                  <a:srgbClr val="FF3131"/>
                </a:solidFill>
                <a:latin typeface="Nunito Bold"/>
                <a:ea typeface="Nunito Bold"/>
                <a:cs typeface="Nunito Bold"/>
                <a:sym typeface="Nunito Bold"/>
              </a:rPr>
              <a:t>C</a:t>
            </a:r>
            <a:r>
              <a:rPr lang="en-US" sz="4399" spc="175">
                <a:solidFill>
                  <a:srgbClr val="546873"/>
                </a:solidFill>
                <a:latin typeface="Nunito"/>
                <a:ea typeface="Nunito"/>
                <a:cs typeface="Nunito"/>
                <a:sym typeface="Nunito"/>
              </a:rPr>
              <a:t> + I + G + (X - M)</a:t>
            </a:r>
          </a:p>
        </p:txBody>
      </p:sp>
      <p:grpSp>
        <p:nvGrpSpPr>
          <p:cNvPr name="Group 3" id="3"/>
          <p:cNvGrpSpPr/>
          <p:nvPr/>
        </p:nvGrpSpPr>
        <p:grpSpPr>
          <a:xfrm rot="0">
            <a:off x="7377015" y="2069548"/>
            <a:ext cx="3533969" cy="851757"/>
            <a:chOff x="0" y="0"/>
            <a:chExt cx="930757" cy="224331"/>
          </a:xfrm>
        </p:grpSpPr>
        <p:sp>
          <p:nvSpPr>
            <p:cNvPr name="Freeform 4" id="4"/>
            <p:cNvSpPr/>
            <p:nvPr/>
          </p:nvSpPr>
          <p:spPr>
            <a:xfrm flipH="false" flipV="false" rot="0">
              <a:off x="0" y="0"/>
              <a:ext cx="930757" cy="224331"/>
            </a:xfrm>
            <a:custGeom>
              <a:avLst/>
              <a:gdLst/>
              <a:ahLst/>
              <a:cxnLst/>
              <a:rect r="r" b="b" t="t" l="l"/>
              <a:pathLst>
                <a:path h="224331" w="930757">
                  <a:moveTo>
                    <a:pt x="46005" y="0"/>
                  </a:moveTo>
                  <a:lnTo>
                    <a:pt x="884752" y="0"/>
                  </a:lnTo>
                  <a:cubicBezTo>
                    <a:pt x="896954" y="0"/>
                    <a:pt x="908655" y="4847"/>
                    <a:pt x="917283" y="13475"/>
                  </a:cubicBezTo>
                  <a:cubicBezTo>
                    <a:pt x="925910" y="22102"/>
                    <a:pt x="930757" y="33804"/>
                    <a:pt x="930757" y="46005"/>
                  </a:cubicBezTo>
                  <a:lnTo>
                    <a:pt x="930757" y="178326"/>
                  </a:lnTo>
                  <a:cubicBezTo>
                    <a:pt x="930757" y="190527"/>
                    <a:pt x="925910" y="202229"/>
                    <a:pt x="917283" y="210857"/>
                  </a:cubicBezTo>
                  <a:cubicBezTo>
                    <a:pt x="908655" y="219484"/>
                    <a:pt x="896954" y="224331"/>
                    <a:pt x="884752" y="224331"/>
                  </a:cubicBezTo>
                  <a:lnTo>
                    <a:pt x="46005" y="224331"/>
                  </a:lnTo>
                  <a:cubicBezTo>
                    <a:pt x="33804" y="224331"/>
                    <a:pt x="22102" y="219484"/>
                    <a:pt x="13475" y="210857"/>
                  </a:cubicBezTo>
                  <a:cubicBezTo>
                    <a:pt x="4847" y="202229"/>
                    <a:pt x="0" y="190527"/>
                    <a:pt x="0" y="178326"/>
                  </a:cubicBezTo>
                  <a:lnTo>
                    <a:pt x="0" y="46005"/>
                  </a:lnTo>
                  <a:cubicBezTo>
                    <a:pt x="0" y="33804"/>
                    <a:pt x="4847" y="22102"/>
                    <a:pt x="13475" y="13475"/>
                  </a:cubicBezTo>
                  <a:cubicBezTo>
                    <a:pt x="22102" y="4847"/>
                    <a:pt x="33804" y="0"/>
                    <a:pt x="46005" y="0"/>
                  </a:cubicBezTo>
                  <a:close/>
                </a:path>
              </a:pathLst>
            </a:custGeom>
            <a:solidFill>
              <a:srgbClr val="BBC4B0"/>
            </a:solidFill>
          </p:spPr>
        </p:sp>
        <p:sp>
          <p:nvSpPr>
            <p:cNvPr name="TextBox 5" id="5"/>
            <p:cNvSpPr txBox="true"/>
            <p:nvPr/>
          </p:nvSpPr>
          <p:spPr>
            <a:xfrm>
              <a:off x="0" y="-9525"/>
              <a:ext cx="930757" cy="233856"/>
            </a:xfrm>
            <a:prstGeom prst="rect">
              <a:avLst/>
            </a:prstGeom>
          </p:spPr>
          <p:txBody>
            <a:bodyPr anchor="ctr" rtlCol="false" tIns="50800" lIns="50800" bIns="50800" rIns="50800"/>
            <a:lstStyle/>
            <a:p>
              <a:pPr algn="ctr">
                <a:lnSpc>
                  <a:spcPts val="2667"/>
                </a:lnSpc>
              </a:pPr>
            </a:p>
          </p:txBody>
        </p:sp>
      </p:grpSp>
      <p:sp>
        <p:nvSpPr>
          <p:cNvPr name="AutoShape 6" id="6"/>
          <p:cNvSpPr/>
          <p:nvPr/>
        </p:nvSpPr>
        <p:spPr>
          <a:xfrm>
            <a:off x="7626876" y="1565448"/>
            <a:ext cx="1517124" cy="504100"/>
          </a:xfrm>
          <a:prstGeom prst="line">
            <a:avLst/>
          </a:prstGeom>
          <a:ln cap="flat" w="38100">
            <a:solidFill>
              <a:srgbClr val="000000"/>
            </a:solidFill>
            <a:prstDash val="solid"/>
            <a:headEnd type="none" len="sm" w="sm"/>
            <a:tailEnd type="triangle" len="med" w="lg"/>
          </a:ln>
        </p:spPr>
      </p:sp>
      <p:grpSp>
        <p:nvGrpSpPr>
          <p:cNvPr name="Group 7" id="7"/>
          <p:cNvGrpSpPr/>
          <p:nvPr/>
        </p:nvGrpSpPr>
        <p:grpSpPr>
          <a:xfrm rot="0">
            <a:off x="4378860" y="3298942"/>
            <a:ext cx="3086100" cy="851757"/>
            <a:chOff x="0" y="0"/>
            <a:chExt cx="812800" cy="224331"/>
          </a:xfrm>
        </p:grpSpPr>
        <p:sp>
          <p:nvSpPr>
            <p:cNvPr name="Freeform 8" id="8"/>
            <p:cNvSpPr/>
            <p:nvPr/>
          </p:nvSpPr>
          <p:spPr>
            <a:xfrm flipH="false" flipV="false" rot="0">
              <a:off x="0" y="0"/>
              <a:ext cx="812800" cy="224331"/>
            </a:xfrm>
            <a:custGeom>
              <a:avLst/>
              <a:gdLst/>
              <a:ahLst/>
              <a:cxnLst/>
              <a:rect r="r" b="b" t="t" l="l"/>
              <a:pathLst>
                <a:path h="224331" w="812800">
                  <a:moveTo>
                    <a:pt x="52681" y="0"/>
                  </a:moveTo>
                  <a:lnTo>
                    <a:pt x="760119" y="0"/>
                  </a:lnTo>
                  <a:cubicBezTo>
                    <a:pt x="789214" y="0"/>
                    <a:pt x="812800" y="23586"/>
                    <a:pt x="812800" y="52681"/>
                  </a:cubicBezTo>
                  <a:lnTo>
                    <a:pt x="812800" y="171650"/>
                  </a:lnTo>
                  <a:cubicBezTo>
                    <a:pt x="812800" y="185622"/>
                    <a:pt x="807250" y="199021"/>
                    <a:pt x="797370" y="208901"/>
                  </a:cubicBezTo>
                  <a:cubicBezTo>
                    <a:pt x="787490" y="218781"/>
                    <a:pt x="774090" y="224331"/>
                    <a:pt x="760119" y="224331"/>
                  </a:cubicBezTo>
                  <a:lnTo>
                    <a:pt x="52681" y="224331"/>
                  </a:lnTo>
                  <a:cubicBezTo>
                    <a:pt x="23586" y="224331"/>
                    <a:pt x="0" y="200745"/>
                    <a:pt x="0" y="171650"/>
                  </a:cubicBezTo>
                  <a:lnTo>
                    <a:pt x="0" y="52681"/>
                  </a:lnTo>
                  <a:cubicBezTo>
                    <a:pt x="0" y="23586"/>
                    <a:pt x="23586" y="0"/>
                    <a:pt x="52681" y="0"/>
                  </a:cubicBezTo>
                  <a:close/>
                </a:path>
              </a:pathLst>
            </a:custGeom>
            <a:solidFill>
              <a:srgbClr val="BCCBCE"/>
            </a:solidFill>
          </p:spPr>
        </p:sp>
        <p:sp>
          <p:nvSpPr>
            <p:cNvPr name="TextBox 9" id="9"/>
            <p:cNvSpPr txBox="true"/>
            <p:nvPr/>
          </p:nvSpPr>
          <p:spPr>
            <a:xfrm>
              <a:off x="0" y="-9525"/>
              <a:ext cx="812800" cy="233856"/>
            </a:xfrm>
            <a:prstGeom prst="rect">
              <a:avLst/>
            </a:prstGeom>
          </p:spPr>
          <p:txBody>
            <a:bodyPr anchor="ctr" rtlCol="false" tIns="50800" lIns="50800" bIns="50800" rIns="50800"/>
            <a:lstStyle/>
            <a:p>
              <a:pPr algn="ctr">
                <a:lnSpc>
                  <a:spcPts val="2667"/>
                </a:lnSpc>
              </a:pPr>
            </a:p>
          </p:txBody>
        </p:sp>
      </p:grpSp>
      <p:grpSp>
        <p:nvGrpSpPr>
          <p:cNvPr name="Group 10" id="10"/>
          <p:cNvGrpSpPr/>
          <p:nvPr/>
        </p:nvGrpSpPr>
        <p:grpSpPr>
          <a:xfrm rot="0">
            <a:off x="10779959" y="3298942"/>
            <a:ext cx="3086100" cy="851757"/>
            <a:chOff x="0" y="0"/>
            <a:chExt cx="812800" cy="224331"/>
          </a:xfrm>
        </p:grpSpPr>
        <p:sp>
          <p:nvSpPr>
            <p:cNvPr name="Freeform 11" id="11"/>
            <p:cNvSpPr/>
            <p:nvPr/>
          </p:nvSpPr>
          <p:spPr>
            <a:xfrm flipH="false" flipV="false" rot="0">
              <a:off x="0" y="0"/>
              <a:ext cx="812800" cy="224331"/>
            </a:xfrm>
            <a:custGeom>
              <a:avLst/>
              <a:gdLst/>
              <a:ahLst/>
              <a:cxnLst/>
              <a:rect r="r" b="b" t="t" l="l"/>
              <a:pathLst>
                <a:path h="224331" w="812800">
                  <a:moveTo>
                    <a:pt x="52681" y="0"/>
                  </a:moveTo>
                  <a:lnTo>
                    <a:pt x="760119" y="0"/>
                  </a:lnTo>
                  <a:cubicBezTo>
                    <a:pt x="789214" y="0"/>
                    <a:pt x="812800" y="23586"/>
                    <a:pt x="812800" y="52681"/>
                  </a:cubicBezTo>
                  <a:lnTo>
                    <a:pt x="812800" y="171650"/>
                  </a:lnTo>
                  <a:cubicBezTo>
                    <a:pt x="812800" y="185622"/>
                    <a:pt x="807250" y="199021"/>
                    <a:pt x="797370" y="208901"/>
                  </a:cubicBezTo>
                  <a:cubicBezTo>
                    <a:pt x="787490" y="218781"/>
                    <a:pt x="774090" y="224331"/>
                    <a:pt x="760119" y="224331"/>
                  </a:cubicBezTo>
                  <a:lnTo>
                    <a:pt x="52681" y="224331"/>
                  </a:lnTo>
                  <a:cubicBezTo>
                    <a:pt x="23586" y="224331"/>
                    <a:pt x="0" y="200745"/>
                    <a:pt x="0" y="171650"/>
                  </a:cubicBezTo>
                  <a:lnTo>
                    <a:pt x="0" y="52681"/>
                  </a:lnTo>
                  <a:cubicBezTo>
                    <a:pt x="0" y="23586"/>
                    <a:pt x="23586" y="0"/>
                    <a:pt x="52681" y="0"/>
                  </a:cubicBezTo>
                  <a:close/>
                </a:path>
              </a:pathLst>
            </a:custGeom>
            <a:solidFill>
              <a:srgbClr val="BCCBCE"/>
            </a:solidFill>
          </p:spPr>
        </p:sp>
        <p:sp>
          <p:nvSpPr>
            <p:cNvPr name="TextBox 12" id="12"/>
            <p:cNvSpPr txBox="true"/>
            <p:nvPr/>
          </p:nvSpPr>
          <p:spPr>
            <a:xfrm>
              <a:off x="0" y="-9525"/>
              <a:ext cx="812800" cy="233856"/>
            </a:xfrm>
            <a:prstGeom prst="rect">
              <a:avLst/>
            </a:prstGeom>
          </p:spPr>
          <p:txBody>
            <a:bodyPr anchor="ctr" rtlCol="false" tIns="50800" lIns="50800" bIns="50800" rIns="50800"/>
            <a:lstStyle/>
            <a:p>
              <a:pPr algn="ctr">
                <a:lnSpc>
                  <a:spcPts val="2667"/>
                </a:lnSpc>
              </a:pPr>
            </a:p>
          </p:txBody>
        </p:sp>
      </p:grpSp>
      <p:grpSp>
        <p:nvGrpSpPr>
          <p:cNvPr name="Group 13" id="13"/>
          <p:cNvGrpSpPr/>
          <p:nvPr/>
        </p:nvGrpSpPr>
        <p:grpSpPr>
          <a:xfrm rot="0">
            <a:off x="6384735" y="4518810"/>
            <a:ext cx="2470280" cy="851757"/>
            <a:chOff x="0" y="0"/>
            <a:chExt cx="650609" cy="224331"/>
          </a:xfrm>
        </p:grpSpPr>
        <p:sp>
          <p:nvSpPr>
            <p:cNvPr name="Freeform 14" id="14"/>
            <p:cNvSpPr/>
            <p:nvPr/>
          </p:nvSpPr>
          <p:spPr>
            <a:xfrm flipH="false" flipV="false" rot="0">
              <a:off x="0" y="0"/>
              <a:ext cx="650609" cy="224331"/>
            </a:xfrm>
            <a:custGeom>
              <a:avLst/>
              <a:gdLst/>
              <a:ahLst/>
              <a:cxnLst/>
              <a:rect r="r" b="b" t="t" l="l"/>
              <a:pathLst>
                <a:path h="224331" w="650609">
                  <a:moveTo>
                    <a:pt x="65815" y="0"/>
                  </a:moveTo>
                  <a:lnTo>
                    <a:pt x="584794" y="0"/>
                  </a:lnTo>
                  <a:cubicBezTo>
                    <a:pt x="621142" y="0"/>
                    <a:pt x="650609" y="29466"/>
                    <a:pt x="650609" y="65815"/>
                  </a:cubicBezTo>
                  <a:lnTo>
                    <a:pt x="650609" y="158517"/>
                  </a:lnTo>
                  <a:cubicBezTo>
                    <a:pt x="650609" y="175972"/>
                    <a:pt x="643675" y="192712"/>
                    <a:pt x="631332" y="205054"/>
                  </a:cubicBezTo>
                  <a:cubicBezTo>
                    <a:pt x="618989" y="217397"/>
                    <a:pt x="602249" y="224331"/>
                    <a:pt x="584794" y="224331"/>
                  </a:cubicBezTo>
                  <a:lnTo>
                    <a:pt x="65815" y="224331"/>
                  </a:lnTo>
                  <a:cubicBezTo>
                    <a:pt x="48359" y="224331"/>
                    <a:pt x="31619" y="217397"/>
                    <a:pt x="19277" y="205054"/>
                  </a:cubicBezTo>
                  <a:cubicBezTo>
                    <a:pt x="6934" y="192712"/>
                    <a:pt x="0" y="175972"/>
                    <a:pt x="0" y="158517"/>
                  </a:cubicBezTo>
                  <a:lnTo>
                    <a:pt x="0" y="65815"/>
                  </a:lnTo>
                  <a:cubicBezTo>
                    <a:pt x="0" y="48359"/>
                    <a:pt x="6934" y="31619"/>
                    <a:pt x="19277" y="19277"/>
                  </a:cubicBezTo>
                  <a:cubicBezTo>
                    <a:pt x="31619" y="6934"/>
                    <a:pt x="48359" y="0"/>
                    <a:pt x="65815" y="0"/>
                  </a:cubicBezTo>
                  <a:close/>
                </a:path>
              </a:pathLst>
            </a:custGeom>
            <a:solidFill>
              <a:srgbClr val="C4B0B0"/>
            </a:solidFill>
          </p:spPr>
        </p:sp>
        <p:sp>
          <p:nvSpPr>
            <p:cNvPr name="TextBox 15" id="15"/>
            <p:cNvSpPr txBox="true"/>
            <p:nvPr/>
          </p:nvSpPr>
          <p:spPr>
            <a:xfrm>
              <a:off x="0" y="-9525"/>
              <a:ext cx="650609" cy="233856"/>
            </a:xfrm>
            <a:prstGeom prst="rect">
              <a:avLst/>
            </a:prstGeom>
          </p:spPr>
          <p:txBody>
            <a:bodyPr anchor="ctr" rtlCol="false" tIns="50800" lIns="50800" bIns="50800" rIns="50800"/>
            <a:lstStyle/>
            <a:p>
              <a:pPr algn="ctr">
                <a:lnSpc>
                  <a:spcPts val="2667"/>
                </a:lnSpc>
              </a:pPr>
            </a:p>
          </p:txBody>
        </p:sp>
      </p:grpSp>
      <p:grpSp>
        <p:nvGrpSpPr>
          <p:cNvPr name="Group 16" id="16"/>
          <p:cNvGrpSpPr/>
          <p:nvPr/>
        </p:nvGrpSpPr>
        <p:grpSpPr>
          <a:xfrm rot="0">
            <a:off x="3104467" y="4518810"/>
            <a:ext cx="2470280" cy="851757"/>
            <a:chOff x="0" y="0"/>
            <a:chExt cx="650609" cy="224331"/>
          </a:xfrm>
        </p:grpSpPr>
        <p:sp>
          <p:nvSpPr>
            <p:cNvPr name="Freeform 17" id="17"/>
            <p:cNvSpPr/>
            <p:nvPr/>
          </p:nvSpPr>
          <p:spPr>
            <a:xfrm flipH="false" flipV="false" rot="0">
              <a:off x="0" y="0"/>
              <a:ext cx="650609" cy="224331"/>
            </a:xfrm>
            <a:custGeom>
              <a:avLst/>
              <a:gdLst/>
              <a:ahLst/>
              <a:cxnLst/>
              <a:rect r="r" b="b" t="t" l="l"/>
              <a:pathLst>
                <a:path h="224331" w="650609">
                  <a:moveTo>
                    <a:pt x="65815" y="0"/>
                  </a:moveTo>
                  <a:lnTo>
                    <a:pt x="584794" y="0"/>
                  </a:lnTo>
                  <a:cubicBezTo>
                    <a:pt x="621142" y="0"/>
                    <a:pt x="650609" y="29466"/>
                    <a:pt x="650609" y="65815"/>
                  </a:cubicBezTo>
                  <a:lnTo>
                    <a:pt x="650609" y="158517"/>
                  </a:lnTo>
                  <a:cubicBezTo>
                    <a:pt x="650609" y="175972"/>
                    <a:pt x="643675" y="192712"/>
                    <a:pt x="631332" y="205054"/>
                  </a:cubicBezTo>
                  <a:cubicBezTo>
                    <a:pt x="618989" y="217397"/>
                    <a:pt x="602249" y="224331"/>
                    <a:pt x="584794" y="224331"/>
                  </a:cubicBezTo>
                  <a:lnTo>
                    <a:pt x="65815" y="224331"/>
                  </a:lnTo>
                  <a:cubicBezTo>
                    <a:pt x="48359" y="224331"/>
                    <a:pt x="31619" y="217397"/>
                    <a:pt x="19277" y="205054"/>
                  </a:cubicBezTo>
                  <a:cubicBezTo>
                    <a:pt x="6934" y="192712"/>
                    <a:pt x="0" y="175972"/>
                    <a:pt x="0" y="158517"/>
                  </a:cubicBezTo>
                  <a:lnTo>
                    <a:pt x="0" y="65815"/>
                  </a:lnTo>
                  <a:cubicBezTo>
                    <a:pt x="0" y="48359"/>
                    <a:pt x="6934" y="31619"/>
                    <a:pt x="19277" y="19277"/>
                  </a:cubicBezTo>
                  <a:cubicBezTo>
                    <a:pt x="31619" y="6934"/>
                    <a:pt x="48359" y="0"/>
                    <a:pt x="65815" y="0"/>
                  </a:cubicBezTo>
                  <a:close/>
                </a:path>
              </a:pathLst>
            </a:custGeom>
            <a:solidFill>
              <a:srgbClr val="C4B0B0"/>
            </a:solidFill>
          </p:spPr>
        </p:sp>
        <p:sp>
          <p:nvSpPr>
            <p:cNvPr name="TextBox 18" id="18"/>
            <p:cNvSpPr txBox="true"/>
            <p:nvPr/>
          </p:nvSpPr>
          <p:spPr>
            <a:xfrm>
              <a:off x="0" y="-9525"/>
              <a:ext cx="650609" cy="233856"/>
            </a:xfrm>
            <a:prstGeom prst="rect">
              <a:avLst/>
            </a:prstGeom>
          </p:spPr>
          <p:txBody>
            <a:bodyPr anchor="ctr" rtlCol="false" tIns="50800" lIns="50800" bIns="50800" rIns="50800"/>
            <a:lstStyle/>
            <a:p>
              <a:pPr algn="ctr">
                <a:lnSpc>
                  <a:spcPts val="2667"/>
                </a:lnSpc>
              </a:pPr>
            </a:p>
          </p:txBody>
        </p:sp>
      </p:grpSp>
      <p:grpSp>
        <p:nvGrpSpPr>
          <p:cNvPr name="Group 19" id="19"/>
          <p:cNvGrpSpPr/>
          <p:nvPr/>
        </p:nvGrpSpPr>
        <p:grpSpPr>
          <a:xfrm rot="0">
            <a:off x="584563" y="7665883"/>
            <a:ext cx="2176365" cy="1714420"/>
            <a:chOff x="0" y="0"/>
            <a:chExt cx="573199" cy="451535"/>
          </a:xfrm>
        </p:grpSpPr>
        <p:sp>
          <p:nvSpPr>
            <p:cNvPr name="Freeform 20" id="20"/>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21" id="21"/>
            <p:cNvSpPr txBox="true"/>
            <p:nvPr/>
          </p:nvSpPr>
          <p:spPr>
            <a:xfrm>
              <a:off x="0" y="-19050"/>
              <a:ext cx="573199" cy="470585"/>
            </a:xfrm>
            <a:prstGeom prst="rect">
              <a:avLst/>
            </a:prstGeom>
          </p:spPr>
          <p:txBody>
            <a:bodyPr anchor="ctr" rtlCol="false" tIns="50800" lIns="50800" bIns="50800" rIns="50800"/>
            <a:lstStyle/>
            <a:p>
              <a:pPr algn="ctr">
                <a:lnSpc>
                  <a:spcPts val="2412"/>
                </a:lnSpc>
              </a:pPr>
            </a:p>
          </p:txBody>
        </p:sp>
      </p:grpSp>
      <p:grpSp>
        <p:nvGrpSpPr>
          <p:cNvPr name="Group 22" id="22"/>
          <p:cNvGrpSpPr/>
          <p:nvPr/>
        </p:nvGrpSpPr>
        <p:grpSpPr>
          <a:xfrm rot="0">
            <a:off x="194106" y="5370567"/>
            <a:ext cx="2176365" cy="1714420"/>
            <a:chOff x="0" y="0"/>
            <a:chExt cx="573199" cy="451535"/>
          </a:xfrm>
        </p:grpSpPr>
        <p:sp>
          <p:nvSpPr>
            <p:cNvPr name="Freeform 23" id="23"/>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24" id="24"/>
            <p:cNvSpPr txBox="true"/>
            <p:nvPr/>
          </p:nvSpPr>
          <p:spPr>
            <a:xfrm>
              <a:off x="0" y="-19050"/>
              <a:ext cx="573199" cy="470585"/>
            </a:xfrm>
            <a:prstGeom prst="rect">
              <a:avLst/>
            </a:prstGeom>
          </p:spPr>
          <p:txBody>
            <a:bodyPr anchor="ctr" rtlCol="false" tIns="50800" lIns="50800" bIns="50800" rIns="50800"/>
            <a:lstStyle/>
            <a:p>
              <a:pPr algn="ctr">
                <a:lnSpc>
                  <a:spcPts val="2412"/>
                </a:lnSpc>
              </a:pPr>
            </a:p>
          </p:txBody>
        </p:sp>
      </p:grpSp>
      <p:grpSp>
        <p:nvGrpSpPr>
          <p:cNvPr name="Group 25" id="25"/>
          <p:cNvGrpSpPr/>
          <p:nvPr/>
        </p:nvGrpSpPr>
        <p:grpSpPr>
          <a:xfrm rot="0">
            <a:off x="2983279" y="7543880"/>
            <a:ext cx="2176365" cy="1714420"/>
            <a:chOff x="0" y="0"/>
            <a:chExt cx="573199" cy="451535"/>
          </a:xfrm>
        </p:grpSpPr>
        <p:sp>
          <p:nvSpPr>
            <p:cNvPr name="Freeform 26" id="26"/>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27" id="27"/>
            <p:cNvSpPr txBox="true"/>
            <p:nvPr/>
          </p:nvSpPr>
          <p:spPr>
            <a:xfrm>
              <a:off x="0" y="-19050"/>
              <a:ext cx="573199" cy="470585"/>
            </a:xfrm>
            <a:prstGeom prst="rect">
              <a:avLst/>
            </a:prstGeom>
          </p:spPr>
          <p:txBody>
            <a:bodyPr anchor="ctr" rtlCol="false" tIns="50800" lIns="50800" bIns="50800" rIns="50800"/>
            <a:lstStyle/>
            <a:p>
              <a:pPr algn="ctr">
                <a:lnSpc>
                  <a:spcPts val="2412"/>
                </a:lnSpc>
              </a:pPr>
            </a:p>
          </p:txBody>
        </p:sp>
      </p:grpSp>
      <p:grpSp>
        <p:nvGrpSpPr>
          <p:cNvPr name="Group 28" id="28"/>
          <p:cNvGrpSpPr/>
          <p:nvPr/>
        </p:nvGrpSpPr>
        <p:grpSpPr>
          <a:xfrm rot="0">
            <a:off x="9206295" y="6492208"/>
            <a:ext cx="2176365" cy="1714420"/>
            <a:chOff x="0" y="0"/>
            <a:chExt cx="573199" cy="451535"/>
          </a:xfrm>
        </p:grpSpPr>
        <p:sp>
          <p:nvSpPr>
            <p:cNvPr name="Freeform 29" id="29"/>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a:ln cap="rnd">
              <a:noFill/>
              <a:prstDash val="solid"/>
              <a:round/>
            </a:ln>
          </p:spPr>
        </p:sp>
        <p:sp>
          <p:nvSpPr>
            <p:cNvPr name="TextBox 30" id="30"/>
            <p:cNvSpPr txBox="true"/>
            <p:nvPr/>
          </p:nvSpPr>
          <p:spPr>
            <a:xfrm>
              <a:off x="0" y="-19050"/>
              <a:ext cx="573199" cy="470585"/>
            </a:xfrm>
            <a:prstGeom prst="rect">
              <a:avLst/>
            </a:prstGeom>
          </p:spPr>
          <p:txBody>
            <a:bodyPr anchor="ctr" rtlCol="false" tIns="50800" lIns="50800" bIns="50800" rIns="50800"/>
            <a:lstStyle/>
            <a:p>
              <a:pPr algn="ctr" marL="0" indent="0" lvl="0">
                <a:lnSpc>
                  <a:spcPts val="2412"/>
                </a:lnSpc>
                <a:spcBef>
                  <a:spcPct val="0"/>
                </a:spcBef>
              </a:pPr>
            </a:p>
          </p:txBody>
        </p:sp>
      </p:grpSp>
      <p:sp>
        <p:nvSpPr>
          <p:cNvPr name="TextBox 31" id="31"/>
          <p:cNvSpPr txBox="true"/>
          <p:nvPr/>
        </p:nvSpPr>
        <p:spPr>
          <a:xfrm rot="0">
            <a:off x="9307044" y="6590418"/>
            <a:ext cx="1974867" cy="1525994"/>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Food and beverages purchased for off-premises consumption </a:t>
            </a:r>
          </a:p>
        </p:txBody>
      </p:sp>
      <p:grpSp>
        <p:nvGrpSpPr>
          <p:cNvPr name="Group 32" id="32"/>
          <p:cNvGrpSpPr/>
          <p:nvPr/>
        </p:nvGrpSpPr>
        <p:grpSpPr>
          <a:xfrm rot="0">
            <a:off x="5428770" y="8116411"/>
            <a:ext cx="2176365" cy="1714420"/>
            <a:chOff x="0" y="0"/>
            <a:chExt cx="573199" cy="451535"/>
          </a:xfrm>
        </p:grpSpPr>
        <p:sp>
          <p:nvSpPr>
            <p:cNvPr name="Freeform 33" id="33"/>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34" id="34"/>
            <p:cNvSpPr txBox="true"/>
            <p:nvPr/>
          </p:nvSpPr>
          <p:spPr>
            <a:xfrm>
              <a:off x="0" y="-19050"/>
              <a:ext cx="573199" cy="470585"/>
            </a:xfrm>
            <a:prstGeom prst="rect">
              <a:avLst/>
            </a:prstGeom>
          </p:spPr>
          <p:txBody>
            <a:bodyPr anchor="ctr" rtlCol="false" tIns="50800" lIns="50800" bIns="50800" rIns="50800"/>
            <a:lstStyle/>
            <a:p>
              <a:pPr algn="ctr">
                <a:lnSpc>
                  <a:spcPts val="2412"/>
                </a:lnSpc>
              </a:pPr>
            </a:p>
          </p:txBody>
        </p:sp>
      </p:grpSp>
      <p:grpSp>
        <p:nvGrpSpPr>
          <p:cNvPr name="Group 35" id="35"/>
          <p:cNvGrpSpPr/>
          <p:nvPr/>
        </p:nvGrpSpPr>
        <p:grpSpPr>
          <a:xfrm rot="0">
            <a:off x="7829316" y="8401090"/>
            <a:ext cx="2176365" cy="1714420"/>
            <a:chOff x="0" y="0"/>
            <a:chExt cx="573199" cy="451535"/>
          </a:xfrm>
        </p:grpSpPr>
        <p:sp>
          <p:nvSpPr>
            <p:cNvPr name="Freeform 36" id="36"/>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37" id="37"/>
            <p:cNvSpPr txBox="true"/>
            <p:nvPr/>
          </p:nvSpPr>
          <p:spPr>
            <a:xfrm>
              <a:off x="0" y="-19050"/>
              <a:ext cx="573199" cy="470585"/>
            </a:xfrm>
            <a:prstGeom prst="rect">
              <a:avLst/>
            </a:prstGeom>
          </p:spPr>
          <p:txBody>
            <a:bodyPr anchor="ctr" rtlCol="false" tIns="50800" lIns="50800" bIns="50800" rIns="50800"/>
            <a:lstStyle/>
            <a:p>
              <a:pPr algn="ctr">
                <a:lnSpc>
                  <a:spcPts val="2412"/>
                </a:lnSpc>
              </a:pPr>
            </a:p>
          </p:txBody>
        </p:sp>
      </p:grpSp>
      <p:grpSp>
        <p:nvGrpSpPr>
          <p:cNvPr name="Group 38" id="38"/>
          <p:cNvGrpSpPr/>
          <p:nvPr/>
        </p:nvGrpSpPr>
        <p:grpSpPr>
          <a:xfrm rot="0">
            <a:off x="15399683" y="6196852"/>
            <a:ext cx="2176365" cy="1714420"/>
            <a:chOff x="0" y="0"/>
            <a:chExt cx="573199" cy="451535"/>
          </a:xfrm>
        </p:grpSpPr>
        <p:sp>
          <p:nvSpPr>
            <p:cNvPr name="Freeform 39" id="39"/>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40" id="40"/>
            <p:cNvSpPr txBox="true"/>
            <p:nvPr/>
          </p:nvSpPr>
          <p:spPr>
            <a:xfrm>
              <a:off x="0" y="-9525"/>
              <a:ext cx="573199" cy="461060"/>
            </a:xfrm>
            <a:prstGeom prst="rect">
              <a:avLst/>
            </a:prstGeom>
          </p:spPr>
          <p:txBody>
            <a:bodyPr anchor="ctr" rtlCol="false" tIns="50800" lIns="50800" bIns="50800" rIns="50800"/>
            <a:lstStyle/>
            <a:p>
              <a:pPr algn="ctr">
                <a:lnSpc>
                  <a:spcPts val="2667"/>
                </a:lnSpc>
              </a:pPr>
              <a:r>
                <a:rPr lang="en-US" sz="2100" spc="84">
                  <a:solidFill>
                    <a:srgbClr val="000000"/>
                  </a:solidFill>
                  <a:latin typeface="Nunito"/>
                  <a:ea typeface="Nunito"/>
                  <a:cs typeface="Nunito"/>
                  <a:sym typeface="Nunito"/>
                </a:rPr>
                <a:t>Healthcare</a:t>
              </a:r>
            </a:p>
          </p:txBody>
        </p:sp>
      </p:grpSp>
      <p:grpSp>
        <p:nvGrpSpPr>
          <p:cNvPr name="Group 41" id="41"/>
          <p:cNvGrpSpPr/>
          <p:nvPr/>
        </p:nvGrpSpPr>
        <p:grpSpPr>
          <a:xfrm rot="0">
            <a:off x="14311501" y="8021636"/>
            <a:ext cx="2176365" cy="1714420"/>
            <a:chOff x="0" y="0"/>
            <a:chExt cx="573199" cy="451535"/>
          </a:xfrm>
        </p:grpSpPr>
        <p:sp>
          <p:nvSpPr>
            <p:cNvPr name="Freeform 42" id="42"/>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43" id="43"/>
            <p:cNvSpPr txBox="true"/>
            <p:nvPr/>
          </p:nvSpPr>
          <p:spPr>
            <a:xfrm>
              <a:off x="0" y="-9525"/>
              <a:ext cx="573199" cy="461060"/>
            </a:xfrm>
            <a:prstGeom prst="rect">
              <a:avLst/>
            </a:prstGeom>
          </p:spPr>
          <p:txBody>
            <a:bodyPr anchor="ctr" rtlCol="false" tIns="50800" lIns="50800" bIns="50800" rIns="50800"/>
            <a:lstStyle/>
            <a:p>
              <a:pPr algn="ctr">
                <a:lnSpc>
                  <a:spcPts val="2667"/>
                </a:lnSpc>
              </a:pPr>
              <a:r>
                <a:rPr lang="en-US" sz="2100" spc="84">
                  <a:solidFill>
                    <a:srgbClr val="000000"/>
                  </a:solidFill>
                  <a:latin typeface="Nunito"/>
                  <a:ea typeface="Nunito"/>
                  <a:cs typeface="Nunito"/>
                  <a:sym typeface="Nunito"/>
                </a:rPr>
                <a:t>Recreational Services</a:t>
              </a:r>
            </a:p>
          </p:txBody>
        </p:sp>
      </p:grpSp>
      <p:grpSp>
        <p:nvGrpSpPr>
          <p:cNvPr name="Group 44" id="44"/>
          <p:cNvGrpSpPr/>
          <p:nvPr/>
        </p:nvGrpSpPr>
        <p:grpSpPr>
          <a:xfrm rot="0">
            <a:off x="11858910" y="8143360"/>
            <a:ext cx="2176365" cy="1714420"/>
            <a:chOff x="0" y="0"/>
            <a:chExt cx="573199" cy="451535"/>
          </a:xfrm>
        </p:grpSpPr>
        <p:sp>
          <p:nvSpPr>
            <p:cNvPr name="Freeform 45" id="45"/>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46" id="46"/>
            <p:cNvSpPr txBox="true"/>
            <p:nvPr/>
          </p:nvSpPr>
          <p:spPr>
            <a:xfrm>
              <a:off x="0" y="-9525"/>
              <a:ext cx="573199" cy="461060"/>
            </a:xfrm>
            <a:prstGeom prst="rect">
              <a:avLst/>
            </a:prstGeom>
          </p:spPr>
          <p:txBody>
            <a:bodyPr anchor="ctr" rtlCol="false" tIns="50800" lIns="50800" bIns="50800" rIns="50800"/>
            <a:lstStyle/>
            <a:p>
              <a:pPr algn="ctr">
                <a:lnSpc>
                  <a:spcPts val="2667"/>
                </a:lnSpc>
              </a:pPr>
              <a:r>
                <a:rPr lang="en-US" sz="2100" spc="84">
                  <a:solidFill>
                    <a:srgbClr val="000000"/>
                  </a:solidFill>
                  <a:latin typeface="Nunito"/>
                  <a:ea typeface="Nunito"/>
                  <a:cs typeface="Nunito"/>
                  <a:sym typeface="Nunito"/>
                </a:rPr>
                <a:t>Housing and Utilities</a:t>
              </a:r>
            </a:p>
          </p:txBody>
        </p:sp>
      </p:grpSp>
      <p:sp>
        <p:nvSpPr>
          <p:cNvPr name="AutoShape 47" id="47"/>
          <p:cNvSpPr/>
          <p:nvPr/>
        </p:nvSpPr>
        <p:spPr>
          <a:xfrm>
            <a:off x="5921910" y="3110124"/>
            <a:ext cx="6468210" cy="0"/>
          </a:xfrm>
          <a:prstGeom prst="line">
            <a:avLst/>
          </a:prstGeom>
          <a:ln cap="flat" w="38100">
            <a:solidFill>
              <a:srgbClr val="000000"/>
            </a:solidFill>
            <a:prstDash val="solid"/>
            <a:headEnd type="none" len="sm" w="sm"/>
            <a:tailEnd type="none" len="sm" w="sm"/>
          </a:ln>
        </p:spPr>
      </p:sp>
      <p:sp>
        <p:nvSpPr>
          <p:cNvPr name="AutoShape 48" id="48"/>
          <p:cNvSpPr/>
          <p:nvPr/>
        </p:nvSpPr>
        <p:spPr>
          <a:xfrm flipV="true">
            <a:off x="9144000" y="2921305"/>
            <a:ext cx="0" cy="188818"/>
          </a:xfrm>
          <a:prstGeom prst="line">
            <a:avLst/>
          </a:prstGeom>
          <a:ln cap="flat" w="38100">
            <a:solidFill>
              <a:srgbClr val="000000"/>
            </a:solidFill>
            <a:prstDash val="solid"/>
            <a:headEnd type="none" len="sm" w="sm"/>
            <a:tailEnd type="none" len="sm" w="sm"/>
          </a:ln>
        </p:spPr>
      </p:sp>
      <p:sp>
        <p:nvSpPr>
          <p:cNvPr name="AutoShape 49" id="49"/>
          <p:cNvSpPr/>
          <p:nvPr/>
        </p:nvSpPr>
        <p:spPr>
          <a:xfrm flipH="true" flipV="true">
            <a:off x="5921910" y="3110124"/>
            <a:ext cx="0" cy="188818"/>
          </a:xfrm>
          <a:prstGeom prst="line">
            <a:avLst/>
          </a:prstGeom>
          <a:ln cap="flat" w="38100">
            <a:solidFill>
              <a:srgbClr val="000000"/>
            </a:solidFill>
            <a:prstDash val="solid"/>
            <a:headEnd type="none" len="sm" w="sm"/>
            <a:tailEnd type="none" len="sm" w="sm"/>
          </a:ln>
        </p:spPr>
      </p:sp>
      <p:sp>
        <p:nvSpPr>
          <p:cNvPr name="AutoShape 50" id="50"/>
          <p:cNvSpPr/>
          <p:nvPr/>
        </p:nvSpPr>
        <p:spPr>
          <a:xfrm flipH="true" flipV="true">
            <a:off x="12371070" y="3110124"/>
            <a:ext cx="0" cy="188818"/>
          </a:xfrm>
          <a:prstGeom prst="line">
            <a:avLst/>
          </a:prstGeom>
          <a:ln cap="flat" w="38100">
            <a:solidFill>
              <a:srgbClr val="000000"/>
            </a:solidFill>
            <a:prstDash val="solid"/>
            <a:headEnd type="none" len="sm" w="sm"/>
            <a:tailEnd type="none" len="sm" w="sm"/>
          </a:ln>
        </p:spPr>
      </p:sp>
      <p:sp>
        <p:nvSpPr>
          <p:cNvPr name="AutoShape 51" id="51"/>
          <p:cNvSpPr/>
          <p:nvPr/>
        </p:nvSpPr>
        <p:spPr>
          <a:xfrm>
            <a:off x="4281012" y="4339517"/>
            <a:ext cx="3548304" cy="0"/>
          </a:xfrm>
          <a:prstGeom prst="line">
            <a:avLst/>
          </a:prstGeom>
          <a:ln cap="flat" w="38100">
            <a:solidFill>
              <a:srgbClr val="000000"/>
            </a:solidFill>
            <a:prstDash val="solid"/>
            <a:headEnd type="none" len="sm" w="sm"/>
            <a:tailEnd type="none" len="sm" w="sm"/>
          </a:ln>
        </p:spPr>
      </p:sp>
      <p:sp>
        <p:nvSpPr>
          <p:cNvPr name="AutoShape 52" id="52"/>
          <p:cNvSpPr/>
          <p:nvPr/>
        </p:nvSpPr>
        <p:spPr>
          <a:xfrm flipV="true">
            <a:off x="5940960" y="4150699"/>
            <a:ext cx="0" cy="188818"/>
          </a:xfrm>
          <a:prstGeom prst="line">
            <a:avLst/>
          </a:prstGeom>
          <a:ln cap="flat" w="38100">
            <a:solidFill>
              <a:srgbClr val="000000"/>
            </a:solidFill>
            <a:prstDash val="solid"/>
            <a:headEnd type="none" len="sm" w="sm"/>
            <a:tailEnd type="none" len="sm" w="sm"/>
          </a:ln>
        </p:spPr>
      </p:sp>
      <p:sp>
        <p:nvSpPr>
          <p:cNvPr name="AutoShape 53" id="53"/>
          <p:cNvSpPr/>
          <p:nvPr/>
        </p:nvSpPr>
        <p:spPr>
          <a:xfrm flipH="true" flipV="true">
            <a:off x="4281012" y="4320467"/>
            <a:ext cx="0" cy="188818"/>
          </a:xfrm>
          <a:prstGeom prst="line">
            <a:avLst/>
          </a:prstGeom>
          <a:ln cap="flat" w="38100">
            <a:solidFill>
              <a:srgbClr val="000000"/>
            </a:solidFill>
            <a:prstDash val="solid"/>
            <a:headEnd type="none" len="sm" w="sm"/>
            <a:tailEnd type="none" len="sm" w="sm"/>
          </a:ln>
        </p:spPr>
      </p:sp>
      <p:sp>
        <p:nvSpPr>
          <p:cNvPr name="AutoShape 54" id="54"/>
          <p:cNvSpPr/>
          <p:nvPr/>
        </p:nvSpPr>
        <p:spPr>
          <a:xfrm flipH="true" flipV="true">
            <a:off x="7829316" y="4320467"/>
            <a:ext cx="0" cy="188818"/>
          </a:xfrm>
          <a:prstGeom prst="line">
            <a:avLst/>
          </a:prstGeom>
          <a:ln cap="flat" w="38100">
            <a:solidFill>
              <a:srgbClr val="000000"/>
            </a:solidFill>
            <a:prstDash val="solid"/>
            <a:headEnd type="none" len="sm" w="sm"/>
            <a:tailEnd type="none" len="sm" w="sm"/>
          </a:ln>
        </p:spPr>
      </p:sp>
      <p:sp>
        <p:nvSpPr>
          <p:cNvPr name="AutoShape 55" id="55"/>
          <p:cNvSpPr/>
          <p:nvPr/>
        </p:nvSpPr>
        <p:spPr>
          <a:xfrm flipH="true">
            <a:off x="3310020" y="5370567"/>
            <a:ext cx="1029587" cy="857210"/>
          </a:xfrm>
          <a:prstGeom prst="line">
            <a:avLst/>
          </a:prstGeom>
          <a:ln cap="flat" w="38100">
            <a:solidFill>
              <a:srgbClr val="000000"/>
            </a:solidFill>
            <a:prstDash val="solid"/>
            <a:headEnd type="none" len="sm" w="sm"/>
            <a:tailEnd type="none" len="sm" w="sm"/>
          </a:ln>
        </p:spPr>
      </p:sp>
      <p:sp>
        <p:nvSpPr>
          <p:cNvPr name="AutoShape 56" id="56"/>
          <p:cNvSpPr/>
          <p:nvPr/>
        </p:nvSpPr>
        <p:spPr>
          <a:xfrm flipH="true">
            <a:off x="1672746" y="6255858"/>
            <a:ext cx="1637274" cy="1410025"/>
          </a:xfrm>
          <a:prstGeom prst="line">
            <a:avLst/>
          </a:prstGeom>
          <a:ln cap="flat" w="38100">
            <a:solidFill>
              <a:srgbClr val="000000"/>
            </a:solidFill>
            <a:prstDash val="solid"/>
            <a:headEnd type="none" len="sm" w="sm"/>
            <a:tailEnd type="arrow" len="sm" w="med"/>
          </a:ln>
        </p:spPr>
      </p:sp>
      <p:sp>
        <p:nvSpPr>
          <p:cNvPr name="AutoShape 57" id="57"/>
          <p:cNvSpPr/>
          <p:nvPr/>
        </p:nvSpPr>
        <p:spPr>
          <a:xfrm flipH="true">
            <a:off x="2370471" y="6227777"/>
            <a:ext cx="939549" cy="0"/>
          </a:xfrm>
          <a:prstGeom prst="line">
            <a:avLst/>
          </a:prstGeom>
          <a:ln cap="flat" w="38100">
            <a:solidFill>
              <a:srgbClr val="000000"/>
            </a:solidFill>
            <a:prstDash val="solid"/>
            <a:headEnd type="none" len="sm" w="sm"/>
            <a:tailEnd type="arrow" len="sm" w="med"/>
          </a:ln>
        </p:spPr>
      </p:sp>
      <p:sp>
        <p:nvSpPr>
          <p:cNvPr name="AutoShape 58" id="58"/>
          <p:cNvSpPr/>
          <p:nvPr/>
        </p:nvSpPr>
        <p:spPr>
          <a:xfrm>
            <a:off x="3310020" y="6227777"/>
            <a:ext cx="761441" cy="1316103"/>
          </a:xfrm>
          <a:prstGeom prst="line">
            <a:avLst/>
          </a:prstGeom>
          <a:ln cap="flat" w="38100">
            <a:solidFill>
              <a:srgbClr val="000000"/>
            </a:solidFill>
            <a:prstDash val="solid"/>
            <a:headEnd type="none" len="sm" w="sm"/>
            <a:tailEnd type="arrow" len="sm" w="med"/>
          </a:ln>
        </p:spPr>
      </p:sp>
      <p:sp>
        <p:nvSpPr>
          <p:cNvPr name="AutoShape 59" id="59"/>
          <p:cNvSpPr/>
          <p:nvPr/>
        </p:nvSpPr>
        <p:spPr>
          <a:xfrm>
            <a:off x="7619875" y="5370567"/>
            <a:ext cx="209440" cy="1488124"/>
          </a:xfrm>
          <a:prstGeom prst="line">
            <a:avLst/>
          </a:prstGeom>
          <a:ln cap="flat" w="38100">
            <a:solidFill>
              <a:srgbClr val="000000"/>
            </a:solidFill>
            <a:prstDash val="solid"/>
            <a:headEnd type="none" len="sm" w="sm"/>
            <a:tailEnd type="none" len="sm" w="sm"/>
          </a:ln>
        </p:spPr>
      </p:sp>
      <p:sp>
        <p:nvSpPr>
          <p:cNvPr name="AutoShape 60" id="60"/>
          <p:cNvSpPr/>
          <p:nvPr/>
        </p:nvSpPr>
        <p:spPr>
          <a:xfrm>
            <a:off x="7829316" y="6858691"/>
            <a:ext cx="1047829" cy="1447887"/>
          </a:xfrm>
          <a:prstGeom prst="line">
            <a:avLst/>
          </a:prstGeom>
          <a:ln cap="flat" w="38100">
            <a:solidFill>
              <a:srgbClr val="000000"/>
            </a:solidFill>
            <a:prstDash val="solid"/>
            <a:headEnd type="none" len="sm" w="sm"/>
            <a:tailEnd type="arrow" len="sm" w="med"/>
          </a:ln>
        </p:spPr>
      </p:sp>
      <p:sp>
        <p:nvSpPr>
          <p:cNvPr name="AutoShape 61" id="61"/>
          <p:cNvSpPr/>
          <p:nvPr/>
        </p:nvSpPr>
        <p:spPr>
          <a:xfrm>
            <a:off x="7829316" y="6858691"/>
            <a:ext cx="1477728" cy="504249"/>
          </a:xfrm>
          <a:prstGeom prst="line">
            <a:avLst/>
          </a:prstGeom>
          <a:ln cap="flat" w="38100">
            <a:solidFill>
              <a:srgbClr val="000000"/>
            </a:solidFill>
            <a:prstDash val="solid"/>
            <a:headEnd type="none" len="sm" w="sm"/>
            <a:tailEnd type="arrow" len="sm" w="med"/>
          </a:ln>
        </p:spPr>
      </p:sp>
      <p:sp>
        <p:nvSpPr>
          <p:cNvPr name="AutoShape 62" id="62"/>
          <p:cNvSpPr/>
          <p:nvPr/>
        </p:nvSpPr>
        <p:spPr>
          <a:xfrm flipH="true">
            <a:off x="6516953" y="6858691"/>
            <a:ext cx="1312363" cy="1257721"/>
          </a:xfrm>
          <a:prstGeom prst="line">
            <a:avLst/>
          </a:prstGeom>
          <a:ln cap="flat" w="38100">
            <a:solidFill>
              <a:srgbClr val="000000"/>
            </a:solidFill>
            <a:prstDash val="solid"/>
            <a:headEnd type="none" len="sm" w="sm"/>
            <a:tailEnd type="arrow" len="sm" w="med"/>
          </a:ln>
        </p:spPr>
      </p:sp>
      <p:sp>
        <p:nvSpPr>
          <p:cNvPr name="AutoShape 63" id="63"/>
          <p:cNvSpPr/>
          <p:nvPr/>
        </p:nvSpPr>
        <p:spPr>
          <a:xfrm flipH="true" flipV="true">
            <a:off x="12323009" y="4150699"/>
            <a:ext cx="1543050" cy="1931854"/>
          </a:xfrm>
          <a:prstGeom prst="line">
            <a:avLst/>
          </a:prstGeom>
          <a:ln cap="flat" w="38100">
            <a:solidFill>
              <a:srgbClr val="000000"/>
            </a:solidFill>
            <a:prstDash val="solid"/>
            <a:headEnd type="none" len="sm" w="sm"/>
            <a:tailEnd type="none" len="sm" w="sm"/>
          </a:ln>
        </p:spPr>
      </p:sp>
      <p:sp>
        <p:nvSpPr>
          <p:cNvPr name="AutoShape 64" id="64"/>
          <p:cNvSpPr/>
          <p:nvPr/>
        </p:nvSpPr>
        <p:spPr>
          <a:xfrm>
            <a:off x="13866059" y="6082552"/>
            <a:ext cx="1533624" cy="971510"/>
          </a:xfrm>
          <a:prstGeom prst="line">
            <a:avLst/>
          </a:prstGeom>
          <a:ln cap="flat" w="38100">
            <a:solidFill>
              <a:srgbClr val="000000"/>
            </a:solidFill>
            <a:prstDash val="solid"/>
            <a:headEnd type="none" len="sm" w="sm"/>
            <a:tailEnd type="arrow" len="sm" w="med"/>
          </a:ln>
        </p:spPr>
      </p:sp>
      <p:sp>
        <p:nvSpPr>
          <p:cNvPr name="AutoShape 65" id="65"/>
          <p:cNvSpPr/>
          <p:nvPr/>
        </p:nvSpPr>
        <p:spPr>
          <a:xfrm flipH="true">
            <a:off x="12947093" y="6082552"/>
            <a:ext cx="918966" cy="2060808"/>
          </a:xfrm>
          <a:prstGeom prst="line">
            <a:avLst/>
          </a:prstGeom>
          <a:ln cap="flat" w="38100">
            <a:solidFill>
              <a:srgbClr val="000000"/>
            </a:solidFill>
            <a:prstDash val="solid"/>
            <a:headEnd type="none" len="sm" w="sm"/>
            <a:tailEnd type="triangle" len="med" w="lg"/>
          </a:ln>
        </p:spPr>
      </p:sp>
      <p:sp>
        <p:nvSpPr>
          <p:cNvPr name="AutoShape 66" id="66"/>
          <p:cNvSpPr/>
          <p:nvPr/>
        </p:nvSpPr>
        <p:spPr>
          <a:xfrm>
            <a:off x="13866059" y="6082552"/>
            <a:ext cx="1533624" cy="1939083"/>
          </a:xfrm>
          <a:prstGeom prst="line">
            <a:avLst/>
          </a:prstGeom>
          <a:ln cap="flat" w="38100">
            <a:solidFill>
              <a:srgbClr val="000000"/>
            </a:solidFill>
            <a:prstDash val="solid"/>
            <a:headEnd type="none" len="sm" w="sm"/>
            <a:tailEnd type="triangle" len="med" w="lg"/>
          </a:ln>
        </p:spPr>
      </p:sp>
      <p:sp>
        <p:nvSpPr>
          <p:cNvPr name="Freeform 67" id="67"/>
          <p:cNvSpPr/>
          <p:nvPr/>
        </p:nvSpPr>
        <p:spPr>
          <a:xfrm flipH="false" flipV="false" rot="0">
            <a:off x="14842413" y="45059"/>
            <a:ext cx="3290906" cy="3253883"/>
          </a:xfrm>
          <a:custGeom>
            <a:avLst/>
            <a:gdLst/>
            <a:ahLst/>
            <a:cxnLst/>
            <a:rect r="r" b="b" t="t" l="l"/>
            <a:pathLst>
              <a:path h="3253883" w="3290906">
                <a:moveTo>
                  <a:pt x="0" y="0"/>
                </a:moveTo>
                <a:lnTo>
                  <a:pt x="3290906" y="0"/>
                </a:lnTo>
                <a:lnTo>
                  <a:pt x="3290906" y="3253883"/>
                </a:lnTo>
                <a:lnTo>
                  <a:pt x="0" y="3253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8" id="68"/>
          <p:cNvSpPr/>
          <p:nvPr/>
        </p:nvSpPr>
        <p:spPr>
          <a:xfrm flipH="false" flipV="false" rot="0">
            <a:off x="3433052" y="8935026"/>
            <a:ext cx="1264020" cy="1042816"/>
          </a:xfrm>
          <a:custGeom>
            <a:avLst/>
            <a:gdLst/>
            <a:ahLst/>
            <a:cxnLst/>
            <a:rect r="r" b="b" t="t" l="l"/>
            <a:pathLst>
              <a:path h="1042816" w="1264020">
                <a:moveTo>
                  <a:pt x="0" y="0"/>
                </a:moveTo>
                <a:lnTo>
                  <a:pt x="1264019" y="0"/>
                </a:lnTo>
                <a:lnTo>
                  <a:pt x="1264019" y="1042816"/>
                </a:lnTo>
                <a:lnTo>
                  <a:pt x="0" y="1042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9" id="69"/>
          <p:cNvSpPr/>
          <p:nvPr/>
        </p:nvSpPr>
        <p:spPr>
          <a:xfrm flipH="false" flipV="false" rot="0">
            <a:off x="9696876" y="8482893"/>
            <a:ext cx="1214109" cy="1487423"/>
          </a:xfrm>
          <a:custGeom>
            <a:avLst/>
            <a:gdLst/>
            <a:ahLst/>
            <a:cxnLst/>
            <a:rect r="r" b="b" t="t" l="l"/>
            <a:pathLst>
              <a:path h="1487423" w="1214109">
                <a:moveTo>
                  <a:pt x="0" y="0"/>
                </a:moveTo>
                <a:lnTo>
                  <a:pt x="1214109" y="0"/>
                </a:lnTo>
                <a:lnTo>
                  <a:pt x="1214109" y="1487424"/>
                </a:lnTo>
                <a:lnTo>
                  <a:pt x="0" y="14874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0" id="70"/>
          <p:cNvSpPr txBox="true"/>
          <p:nvPr/>
        </p:nvSpPr>
        <p:spPr>
          <a:xfrm rot="0">
            <a:off x="1028700" y="383583"/>
            <a:ext cx="13680302" cy="504750"/>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Q1: Identifying </a:t>
            </a:r>
            <a:r>
              <a:rPr lang="en-US" b="true" sz="3215" spc="128">
                <a:solidFill>
                  <a:srgbClr val="FF3131"/>
                </a:solidFill>
                <a:latin typeface="Nunito Bold"/>
                <a:ea typeface="Nunito Bold"/>
                <a:cs typeface="Nunito Bold"/>
                <a:sym typeface="Nunito Bold"/>
              </a:rPr>
              <a:t>key predictors</a:t>
            </a:r>
            <a:r>
              <a:rPr lang="en-US" sz="3215" spc="128">
                <a:solidFill>
                  <a:srgbClr val="000000"/>
                </a:solidFill>
                <a:latin typeface="Nunito"/>
                <a:ea typeface="Nunito"/>
                <a:cs typeface="Nunito"/>
                <a:sym typeface="Nunito"/>
              </a:rPr>
              <a:t> of </a:t>
            </a:r>
            <a:r>
              <a:rPr lang="en-US" b="true" sz="3215" spc="128">
                <a:solidFill>
                  <a:srgbClr val="FF3131"/>
                </a:solidFill>
                <a:latin typeface="Nunito Bold"/>
                <a:ea typeface="Nunito Bold"/>
                <a:cs typeface="Nunito Bold"/>
                <a:sym typeface="Nunito Bold"/>
              </a:rPr>
              <a:t>economic downturns </a:t>
            </a:r>
          </a:p>
        </p:txBody>
      </p:sp>
      <p:sp>
        <p:nvSpPr>
          <p:cNvPr name="TextBox 71" id="71"/>
          <p:cNvSpPr txBox="true"/>
          <p:nvPr/>
        </p:nvSpPr>
        <p:spPr>
          <a:xfrm rot="0">
            <a:off x="7829316" y="2233459"/>
            <a:ext cx="2681222" cy="504886"/>
          </a:xfrm>
          <a:prstGeom prst="rect">
            <a:avLst/>
          </a:prstGeom>
        </p:spPr>
        <p:txBody>
          <a:bodyPr anchor="t" rtlCol="false" tIns="0" lIns="0" bIns="0" rIns="0">
            <a:spAutoFit/>
          </a:bodyPr>
          <a:lstStyle/>
          <a:p>
            <a:pPr algn="ctr">
              <a:lnSpc>
                <a:spcPts val="4063"/>
              </a:lnSpc>
              <a:spcBef>
                <a:spcPct val="0"/>
              </a:spcBef>
            </a:pPr>
            <a:r>
              <a:rPr lang="en-US" b="true" sz="3199" spc="127">
                <a:solidFill>
                  <a:srgbClr val="000000"/>
                </a:solidFill>
                <a:latin typeface="Nunito Bold"/>
                <a:ea typeface="Nunito Bold"/>
                <a:cs typeface="Nunito Bold"/>
                <a:sym typeface="Nunito Bold"/>
              </a:rPr>
              <a:t>Consumption</a:t>
            </a:r>
          </a:p>
        </p:txBody>
      </p:sp>
      <p:sp>
        <p:nvSpPr>
          <p:cNvPr name="TextBox 72" id="72"/>
          <p:cNvSpPr txBox="true"/>
          <p:nvPr/>
        </p:nvSpPr>
        <p:spPr>
          <a:xfrm rot="0">
            <a:off x="5414658" y="3474180"/>
            <a:ext cx="1100667" cy="441800"/>
          </a:xfrm>
          <a:prstGeom prst="rect">
            <a:avLst/>
          </a:prstGeom>
        </p:spPr>
        <p:txBody>
          <a:bodyPr anchor="t" rtlCol="false" tIns="0" lIns="0" bIns="0" rIns="0">
            <a:spAutoFit/>
          </a:bodyPr>
          <a:lstStyle/>
          <a:p>
            <a:pPr algn="ctr">
              <a:lnSpc>
                <a:spcPts val="3555"/>
              </a:lnSpc>
              <a:spcBef>
                <a:spcPct val="0"/>
              </a:spcBef>
            </a:pPr>
            <a:r>
              <a:rPr lang="en-US" sz="2799" spc="111">
                <a:solidFill>
                  <a:srgbClr val="000000"/>
                </a:solidFill>
                <a:latin typeface="Nunito"/>
                <a:ea typeface="Nunito"/>
                <a:cs typeface="Nunito"/>
                <a:sym typeface="Nunito"/>
              </a:rPr>
              <a:t>Goods</a:t>
            </a:r>
          </a:p>
        </p:txBody>
      </p:sp>
      <p:sp>
        <p:nvSpPr>
          <p:cNvPr name="TextBox 73" id="73"/>
          <p:cNvSpPr txBox="true"/>
          <p:nvPr/>
        </p:nvSpPr>
        <p:spPr>
          <a:xfrm rot="0">
            <a:off x="11603260" y="3474180"/>
            <a:ext cx="1439499" cy="441800"/>
          </a:xfrm>
          <a:prstGeom prst="rect">
            <a:avLst/>
          </a:prstGeom>
        </p:spPr>
        <p:txBody>
          <a:bodyPr anchor="t" rtlCol="false" tIns="0" lIns="0" bIns="0" rIns="0">
            <a:spAutoFit/>
          </a:bodyPr>
          <a:lstStyle/>
          <a:p>
            <a:pPr algn="ctr">
              <a:lnSpc>
                <a:spcPts val="3555"/>
              </a:lnSpc>
              <a:spcBef>
                <a:spcPct val="0"/>
              </a:spcBef>
            </a:pPr>
            <a:r>
              <a:rPr lang="en-US" sz="2799" spc="111">
                <a:solidFill>
                  <a:srgbClr val="000000"/>
                </a:solidFill>
                <a:latin typeface="Nunito"/>
                <a:ea typeface="Nunito"/>
                <a:cs typeface="Nunito"/>
                <a:sym typeface="Nunito"/>
              </a:rPr>
              <a:t>Services</a:t>
            </a:r>
          </a:p>
        </p:txBody>
      </p:sp>
      <p:sp>
        <p:nvSpPr>
          <p:cNvPr name="TextBox 74" id="74"/>
          <p:cNvSpPr txBox="true"/>
          <p:nvPr/>
        </p:nvSpPr>
        <p:spPr>
          <a:xfrm rot="0">
            <a:off x="3310020" y="4583404"/>
            <a:ext cx="2059174" cy="713044"/>
          </a:xfrm>
          <a:prstGeom prst="rect">
            <a:avLst/>
          </a:prstGeom>
        </p:spPr>
        <p:txBody>
          <a:bodyPr anchor="t" rtlCol="false" tIns="0" lIns="0" bIns="0" rIns="0">
            <a:spAutoFit/>
          </a:bodyPr>
          <a:lstStyle/>
          <a:p>
            <a:pPr algn="ctr">
              <a:lnSpc>
                <a:spcPts val="2921"/>
              </a:lnSpc>
              <a:spcBef>
                <a:spcPct val="0"/>
              </a:spcBef>
            </a:pPr>
            <a:r>
              <a:rPr lang="en-US" sz="2300" spc="92">
                <a:solidFill>
                  <a:srgbClr val="000000"/>
                </a:solidFill>
                <a:latin typeface="Nunito"/>
                <a:ea typeface="Nunito"/>
                <a:cs typeface="Nunito"/>
                <a:sym typeface="Nunito"/>
              </a:rPr>
              <a:t>Durable Goods</a:t>
            </a:r>
          </a:p>
        </p:txBody>
      </p:sp>
      <p:sp>
        <p:nvSpPr>
          <p:cNvPr name="TextBox 75" id="75"/>
          <p:cNvSpPr txBox="true"/>
          <p:nvPr/>
        </p:nvSpPr>
        <p:spPr>
          <a:xfrm rot="0">
            <a:off x="6510833" y="4583404"/>
            <a:ext cx="2218085" cy="713044"/>
          </a:xfrm>
          <a:prstGeom prst="rect">
            <a:avLst/>
          </a:prstGeom>
        </p:spPr>
        <p:txBody>
          <a:bodyPr anchor="t" rtlCol="false" tIns="0" lIns="0" bIns="0" rIns="0">
            <a:spAutoFit/>
          </a:bodyPr>
          <a:lstStyle/>
          <a:p>
            <a:pPr algn="ctr">
              <a:lnSpc>
                <a:spcPts val="2921"/>
              </a:lnSpc>
              <a:spcBef>
                <a:spcPct val="0"/>
              </a:spcBef>
            </a:pPr>
            <a:r>
              <a:rPr lang="en-US" sz="2300" spc="92">
                <a:solidFill>
                  <a:srgbClr val="000000"/>
                </a:solidFill>
                <a:latin typeface="Nunito"/>
                <a:ea typeface="Nunito"/>
                <a:cs typeface="Nunito"/>
                <a:sym typeface="Nunito"/>
              </a:rPr>
              <a:t>Non-Durable Goods</a:t>
            </a:r>
          </a:p>
        </p:txBody>
      </p:sp>
      <p:sp>
        <p:nvSpPr>
          <p:cNvPr name="TextBox 76" id="76"/>
          <p:cNvSpPr txBox="true"/>
          <p:nvPr/>
        </p:nvSpPr>
        <p:spPr>
          <a:xfrm rot="0">
            <a:off x="509192" y="5788103"/>
            <a:ext cx="1546192" cy="916460"/>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Motor vehicles and parts </a:t>
            </a:r>
          </a:p>
        </p:txBody>
      </p:sp>
      <p:sp>
        <p:nvSpPr>
          <p:cNvPr name="TextBox 77" id="77"/>
          <p:cNvSpPr txBox="true"/>
          <p:nvPr/>
        </p:nvSpPr>
        <p:spPr>
          <a:xfrm rot="0">
            <a:off x="682714" y="7892223"/>
            <a:ext cx="1980065" cy="1221227"/>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Furnishings and durable household equipment </a:t>
            </a:r>
          </a:p>
        </p:txBody>
      </p:sp>
      <p:sp>
        <p:nvSpPr>
          <p:cNvPr name="TextBox 78" id="78"/>
          <p:cNvSpPr txBox="true"/>
          <p:nvPr/>
        </p:nvSpPr>
        <p:spPr>
          <a:xfrm rot="0">
            <a:off x="3192257" y="7961416"/>
            <a:ext cx="1758410" cy="916460"/>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Recreational goods and vehicles </a:t>
            </a:r>
          </a:p>
        </p:txBody>
      </p:sp>
      <p:sp>
        <p:nvSpPr>
          <p:cNvPr name="TextBox 79" id="79"/>
          <p:cNvSpPr txBox="true"/>
          <p:nvPr/>
        </p:nvSpPr>
        <p:spPr>
          <a:xfrm rot="0">
            <a:off x="8220058" y="8790545"/>
            <a:ext cx="1399589" cy="916460"/>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Clothing and footwear </a:t>
            </a:r>
          </a:p>
        </p:txBody>
      </p:sp>
      <p:sp>
        <p:nvSpPr>
          <p:cNvPr name="TextBox 80" id="80"/>
          <p:cNvSpPr txBox="true"/>
          <p:nvPr/>
        </p:nvSpPr>
        <p:spPr>
          <a:xfrm rot="0">
            <a:off x="5369194" y="8463843"/>
            <a:ext cx="2235941" cy="916460"/>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Gasoline and other energy goods </a:t>
            </a:r>
          </a:p>
        </p:txBody>
      </p:sp>
      <p:sp>
        <p:nvSpPr>
          <p:cNvPr name="Freeform 81" id="81"/>
          <p:cNvSpPr/>
          <p:nvPr/>
        </p:nvSpPr>
        <p:spPr>
          <a:xfrm flipH="false" flipV="false" rot="0">
            <a:off x="16056961" y="8732387"/>
            <a:ext cx="1202339" cy="1237930"/>
          </a:xfrm>
          <a:custGeom>
            <a:avLst/>
            <a:gdLst/>
            <a:ahLst/>
            <a:cxnLst/>
            <a:rect r="r" b="b" t="t" l="l"/>
            <a:pathLst>
              <a:path h="1237930" w="1202339">
                <a:moveTo>
                  <a:pt x="0" y="0"/>
                </a:moveTo>
                <a:lnTo>
                  <a:pt x="1202339" y="0"/>
                </a:lnTo>
                <a:lnTo>
                  <a:pt x="1202339" y="1237930"/>
                </a:lnTo>
                <a:lnTo>
                  <a:pt x="0" y="12379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TextBox 2" id="2"/>
          <p:cNvSpPr txBox="true"/>
          <p:nvPr/>
        </p:nvSpPr>
        <p:spPr>
          <a:xfrm rot="0">
            <a:off x="5634400" y="859758"/>
            <a:ext cx="7019200" cy="694243"/>
          </a:xfrm>
          <a:prstGeom prst="rect">
            <a:avLst/>
          </a:prstGeom>
        </p:spPr>
        <p:txBody>
          <a:bodyPr anchor="t" rtlCol="false" tIns="0" lIns="0" bIns="0" rIns="0">
            <a:spAutoFit/>
          </a:bodyPr>
          <a:lstStyle/>
          <a:p>
            <a:pPr algn="ctr">
              <a:lnSpc>
                <a:spcPts val="5587"/>
              </a:lnSpc>
            </a:pPr>
            <a:r>
              <a:rPr lang="en-US" sz="4399" spc="175">
                <a:solidFill>
                  <a:srgbClr val="546873"/>
                </a:solidFill>
                <a:latin typeface="Nunito"/>
                <a:ea typeface="Nunito"/>
                <a:cs typeface="Nunito"/>
                <a:sym typeface="Nunito"/>
              </a:rPr>
              <a:t>Y = </a:t>
            </a:r>
            <a:r>
              <a:rPr lang="en-US" b="true" sz="4399" spc="175">
                <a:solidFill>
                  <a:srgbClr val="FF3131"/>
                </a:solidFill>
                <a:latin typeface="Nunito Bold"/>
                <a:ea typeface="Nunito Bold"/>
                <a:cs typeface="Nunito Bold"/>
                <a:sym typeface="Nunito Bold"/>
              </a:rPr>
              <a:t>C</a:t>
            </a:r>
            <a:r>
              <a:rPr lang="en-US" sz="4399" spc="175">
                <a:solidFill>
                  <a:srgbClr val="546873"/>
                </a:solidFill>
                <a:latin typeface="Nunito"/>
                <a:ea typeface="Nunito"/>
                <a:cs typeface="Nunito"/>
                <a:sym typeface="Nunito"/>
              </a:rPr>
              <a:t> + I + G + (X - M)</a:t>
            </a:r>
          </a:p>
        </p:txBody>
      </p:sp>
      <p:grpSp>
        <p:nvGrpSpPr>
          <p:cNvPr name="Group 3" id="3"/>
          <p:cNvGrpSpPr/>
          <p:nvPr/>
        </p:nvGrpSpPr>
        <p:grpSpPr>
          <a:xfrm rot="0">
            <a:off x="7377015" y="2069548"/>
            <a:ext cx="3533969" cy="851757"/>
            <a:chOff x="0" y="0"/>
            <a:chExt cx="930757" cy="224331"/>
          </a:xfrm>
        </p:grpSpPr>
        <p:sp>
          <p:nvSpPr>
            <p:cNvPr name="Freeform 4" id="4"/>
            <p:cNvSpPr/>
            <p:nvPr/>
          </p:nvSpPr>
          <p:spPr>
            <a:xfrm flipH="false" flipV="false" rot="0">
              <a:off x="0" y="0"/>
              <a:ext cx="930757" cy="224331"/>
            </a:xfrm>
            <a:custGeom>
              <a:avLst/>
              <a:gdLst/>
              <a:ahLst/>
              <a:cxnLst/>
              <a:rect r="r" b="b" t="t" l="l"/>
              <a:pathLst>
                <a:path h="224331" w="930757">
                  <a:moveTo>
                    <a:pt x="46005" y="0"/>
                  </a:moveTo>
                  <a:lnTo>
                    <a:pt x="884752" y="0"/>
                  </a:lnTo>
                  <a:cubicBezTo>
                    <a:pt x="896954" y="0"/>
                    <a:pt x="908655" y="4847"/>
                    <a:pt x="917283" y="13475"/>
                  </a:cubicBezTo>
                  <a:cubicBezTo>
                    <a:pt x="925910" y="22102"/>
                    <a:pt x="930757" y="33804"/>
                    <a:pt x="930757" y="46005"/>
                  </a:cubicBezTo>
                  <a:lnTo>
                    <a:pt x="930757" y="178326"/>
                  </a:lnTo>
                  <a:cubicBezTo>
                    <a:pt x="930757" y="190527"/>
                    <a:pt x="925910" y="202229"/>
                    <a:pt x="917283" y="210857"/>
                  </a:cubicBezTo>
                  <a:cubicBezTo>
                    <a:pt x="908655" y="219484"/>
                    <a:pt x="896954" y="224331"/>
                    <a:pt x="884752" y="224331"/>
                  </a:cubicBezTo>
                  <a:lnTo>
                    <a:pt x="46005" y="224331"/>
                  </a:lnTo>
                  <a:cubicBezTo>
                    <a:pt x="33804" y="224331"/>
                    <a:pt x="22102" y="219484"/>
                    <a:pt x="13475" y="210857"/>
                  </a:cubicBezTo>
                  <a:cubicBezTo>
                    <a:pt x="4847" y="202229"/>
                    <a:pt x="0" y="190527"/>
                    <a:pt x="0" y="178326"/>
                  </a:cubicBezTo>
                  <a:lnTo>
                    <a:pt x="0" y="46005"/>
                  </a:lnTo>
                  <a:cubicBezTo>
                    <a:pt x="0" y="33804"/>
                    <a:pt x="4847" y="22102"/>
                    <a:pt x="13475" y="13475"/>
                  </a:cubicBezTo>
                  <a:cubicBezTo>
                    <a:pt x="22102" y="4847"/>
                    <a:pt x="33804" y="0"/>
                    <a:pt x="46005" y="0"/>
                  </a:cubicBezTo>
                  <a:close/>
                </a:path>
              </a:pathLst>
            </a:custGeom>
            <a:solidFill>
              <a:srgbClr val="BBC4B0"/>
            </a:solidFill>
          </p:spPr>
        </p:sp>
        <p:sp>
          <p:nvSpPr>
            <p:cNvPr name="TextBox 5" id="5"/>
            <p:cNvSpPr txBox="true"/>
            <p:nvPr/>
          </p:nvSpPr>
          <p:spPr>
            <a:xfrm>
              <a:off x="0" y="-9525"/>
              <a:ext cx="930757" cy="233856"/>
            </a:xfrm>
            <a:prstGeom prst="rect">
              <a:avLst/>
            </a:prstGeom>
          </p:spPr>
          <p:txBody>
            <a:bodyPr anchor="ctr" rtlCol="false" tIns="50800" lIns="50800" bIns="50800" rIns="50800"/>
            <a:lstStyle/>
            <a:p>
              <a:pPr algn="ctr">
                <a:lnSpc>
                  <a:spcPts val="2667"/>
                </a:lnSpc>
              </a:pPr>
            </a:p>
          </p:txBody>
        </p:sp>
      </p:grpSp>
      <p:sp>
        <p:nvSpPr>
          <p:cNvPr name="AutoShape 6" id="6"/>
          <p:cNvSpPr/>
          <p:nvPr/>
        </p:nvSpPr>
        <p:spPr>
          <a:xfrm>
            <a:off x="7626876" y="1565448"/>
            <a:ext cx="1517124" cy="504100"/>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1028700" y="383583"/>
            <a:ext cx="13680302" cy="504750"/>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Q1: Identifying </a:t>
            </a:r>
            <a:r>
              <a:rPr lang="en-US" b="true" sz="3215" spc="128">
                <a:solidFill>
                  <a:srgbClr val="FF3131"/>
                </a:solidFill>
                <a:latin typeface="Nunito Bold"/>
                <a:ea typeface="Nunito Bold"/>
                <a:cs typeface="Nunito Bold"/>
                <a:sym typeface="Nunito Bold"/>
              </a:rPr>
              <a:t>key predictors</a:t>
            </a:r>
            <a:r>
              <a:rPr lang="en-US" sz="3215" spc="128">
                <a:solidFill>
                  <a:srgbClr val="000000"/>
                </a:solidFill>
                <a:latin typeface="Nunito"/>
                <a:ea typeface="Nunito"/>
                <a:cs typeface="Nunito"/>
                <a:sym typeface="Nunito"/>
              </a:rPr>
              <a:t> of </a:t>
            </a:r>
            <a:r>
              <a:rPr lang="en-US" b="true" sz="3215" spc="128">
                <a:solidFill>
                  <a:srgbClr val="FF3131"/>
                </a:solidFill>
                <a:latin typeface="Nunito Bold"/>
                <a:ea typeface="Nunito Bold"/>
                <a:cs typeface="Nunito Bold"/>
                <a:sym typeface="Nunito Bold"/>
              </a:rPr>
              <a:t>economic downturns </a:t>
            </a:r>
          </a:p>
        </p:txBody>
      </p:sp>
      <p:grpSp>
        <p:nvGrpSpPr>
          <p:cNvPr name="Group 8" id="8"/>
          <p:cNvGrpSpPr/>
          <p:nvPr/>
        </p:nvGrpSpPr>
        <p:grpSpPr>
          <a:xfrm rot="0">
            <a:off x="4378860" y="3298942"/>
            <a:ext cx="3086100" cy="851757"/>
            <a:chOff x="0" y="0"/>
            <a:chExt cx="812800" cy="224331"/>
          </a:xfrm>
        </p:grpSpPr>
        <p:sp>
          <p:nvSpPr>
            <p:cNvPr name="Freeform 9" id="9"/>
            <p:cNvSpPr/>
            <p:nvPr/>
          </p:nvSpPr>
          <p:spPr>
            <a:xfrm flipH="false" flipV="false" rot="0">
              <a:off x="0" y="0"/>
              <a:ext cx="812800" cy="224331"/>
            </a:xfrm>
            <a:custGeom>
              <a:avLst/>
              <a:gdLst/>
              <a:ahLst/>
              <a:cxnLst/>
              <a:rect r="r" b="b" t="t" l="l"/>
              <a:pathLst>
                <a:path h="224331" w="812800">
                  <a:moveTo>
                    <a:pt x="52681" y="0"/>
                  </a:moveTo>
                  <a:lnTo>
                    <a:pt x="760119" y="0"/>
                  </a:lnTo>
                  <a:cubicBezTo>
                    <a:pt x="789214" y="0"/>
                    <a:pt x="812800" y="23586"/>
                    <a:pt x="812800" y="52681"/>
                  </a:cubicBezTo>
                  <a:lnTo>
                    <a:pt x="812800" y="171650"/>
                  </a:lnTo>
                  <a:cubicBezTo>
                    <a:pt x="812800" y="185622"/>
                    <a:pt x="807250" y="199021"/>
                    <a:pt x="797370" y="208901"/>
                  </a:cubicBezTo>
                  <a:cubicBezTo>
                    <a:pt x="787490" y="218781"/>
                    <a:pt x="774090" y="224331"/>
                    <a:pt x="760119" y="224331"/>
                  </a:cubicBezTo>
                  <a:lnTo>
                    <a:pt x="52681" y="224331"/>
                  </a:lnTo>
                  <a:cubicBezTo>
                    <a:pt x="23586" y="224331"/>
                    <a:pt x="0" y="200745"/>
                    <a:pt x="0" y="171650"/>
                  </a:cubicBezTo>
                  <a:lnTo>
                    <a:pt x="0" y="52681"/>
                  </a:lnTo>
                  <a:cubicBezTo>
                    <a:pt x="0" y="23586"/>
                    <a:pt x="23586" y="0"/>
                    <a:pt x="52681" y="0"/>
                  </a:cubicBezTo>
                  <a:close/>
                </a:path>
              </a:pathLst>
            </a:custGeom>
            <a:solidFill>
              <a:srgbClr val="BCCBCE"/>
            </a:solidFill>
          </p:spPr>
        </p:sp>
        <p:sp>
          <p:nvSpPr>
            <p:cNvPr name="TextBox 10" id="10"/>
            <p:cNvSpPr txBox="true"/>
            <p:nvPr/>
          </p:nvSpPr>
          <p:spPr>
            <a:xfrm>
              <a:off x="0" y="-9525"/>
              <a:ext cx="812800" cy="233856"/>
            </a:xfrm>
            <a:prstGeom prst="rect">
              <a:avLst/>
            </a:prstGeom>
          </p:spPr>
          <p:txBody>
            <a:bodyPr anchor="ctr" rtlCol="false" tIns="50800" lIns="50800" bIns="50800" rIns="50800"/>
            <a:lstStyle/>
            <a:p>
              <a:pPr algn="ctr">
                <a:lnSpc>
                  <a:spcPts val="2667"/>
                </a:lnSpc>
              </a:pPr>
            </a:p>
          </p:txBody>
        </p:sp>
      </p:grpSp>
      <p:grpSp>
        <p:nvGrpSpPr>
          <p:cNvPr name="Group 11" id="11"/>
          <p:cNvGrpSpPr/>
          <p:nvPr/>
        </p:nvGrpSpPr>
        <p:grpSpPr>
          <a:xfrm rot="0">
            <a:off x="10779959" y="3298942"/>
            <a:ext cx="3086100" cy="851757"/>
            <a:chOff x="0" y="0"/>
            <a:chExt cx="812800" cy="224331"/>
          </a:xfrm>
        </p:grpSpPr>
        <p:sp>
          <p:nvSpPr>
            <p:cNvPr name="Freeform 12" id="12"/>
            <p:cNvSpPr/>
            <p:nvPr/>
          </p:nvSpPr>
          <p:spPr>
            <a:xfrm flipH="false" flipV="false" rot="0">
              <a:off x="0" y="0"/>
              <a:ext cx="812800" cy="224331"/>
            </a:xfrm>
            <a:custGeom>
              <a:avLst/>
              <a:gdLst/>
              <a:ahLst/>
              <a:cxnLst/>
              <a:rect r="r" b="b" t="t" l="l"/>
              <a:pathLst>
                <a:path h="224331" w="812800">
                  <a:moveTo>
                    <a:pt x="52681" y="0"/>
                  </a:moveTo>
                  <a:lnTo>
                    <a:pt x="760119" y="0"/>
                  </a:lnTo>
                  <a:cubicBezTo>
                    <a:pt x="789214" y="0"/>
                    <a:pt x="812800" y="23586"/>
                    <a:pt x="812800" y="52681"/>
                  </a:cubicBezTo>
                  <a:lnTo>
                    <a:pt x="812800" y="171650"/>
                  </a:lnTo>
                  <a:cubicBezTo>
                    <a:pt x="812800" y="185622"/>
                    <a:pt x="807250" y="199021"/>
                    <a:pt x="797370" y="208901"/>
                  </a:cubicBezTo>
                  <a:cubicBezTo>
                    <a:pt x="787490" y="218781"/>
                    <a:pt x="774090" y="224331"/>
                    <a:pt x="760119" y="224331"/>
                  </a:cubicBezTo>
                  <a:lnTo>
                    <a:pt x="52681" y="224331"/>
                  </a:lnTo>
                  <a:cubicBezTo>
                    <a:pt x="23586" y="224331"/>
                    <a:pt x="0" y="200745"/>
                    <a:pt x="0" y="171650"/>
                  </a:cubicBezTo>
                  <a:lnTo>
                    <a:pt x="0" y="52681"/>
                  </a:lnTo>
                  <a:cubicBezTo>
                    <a:pt x="0" y="23586"/>
                    <a:pt x="23586" y="0"/>
                    <a:pt x="52681" y="0"/>
                  </a:cubicBezTo>
                  <a:close/>
                </a:path>
              </a:pathLst>
            </a:custGeom>
            <a:solidFill>
              <a:srgbClr val="BCCBCE"/>
            </a:solidFill>
          </p:spPr>
        </p:sp>
        <p:sp>
          <p:nvSpPr>
            <p:cNvPr name="TextBox 13" id="13"/>
            <p:cNvSpPr txBox="true"/>
            <p:nvPr/>
          </p:nvSpPr>
          <p:spPr>
            <a:xfrm>
              <a:off x="0" y="-9525"/>
              <a:ext cx="812800" cy="233856"/>
            </a:xfrm>
            <a:prstGeom prst="rect">
              <a:avLst/>
            </a:prstGeom>
          </p:spPr>
          <p:txBody>
            <a:bodyPr anchor="ctr" rtlCol="false" tIns="50800" lIns="50800" bIns="50800" rIns="50800"/>
            <a:lstStyle/>
            <a:p>
              <a:pPr algn="ctr">
                <a:lnSpc>
                  <a:spcPts val="2667"/>
                </a:lnSpc>
              </a:pPr>
            </a:p>
          </p:txBody>
        </p:sp>
      </p:grpSp>
      <p:grpSp>
        <p:nvGrpSpPr>
          <p:cNvPr name="Group 14" id="14"/>
          <p:cNvGrpSpPr/>
          <p:nvPr/>
        </p:nvGrpSpPr>
        <p:grpSpPr>
          <a:xfrm rot="0">
            <a:off x="6384735" y="4518810"/>
            <a:ext cx="2470280" cy="851757"/>
            <a:chOff x="0" y="0"/>
            <a:chExt cx="650609" cy="224331"/>
          </a:xfrm>
        </p:grpSpPr>
        <p:sp>
          <p:nvSpPr>
            <p:cNvPr name="Freeform 15" id="15"/>
            <p:cNvSpPr/>
            <p:nvPr/>
          </p:nvSpPr>
          <p:spPr>
            <a:xfrm flipH="false" flipV="false" rot="0">
              <a:off x="0" y="0"/>
              <a:ext cx="650609" cy="224331"/>
            </a:xfrm>
            <a:custGeom>
              <a:avLst/>
              <a:gdLst/>
              <a:ahLst/>
              <a:cxnLst/>
              <a:rect r="r" b="b" t="t" l="l"/>
              <a:pathLst>
                <a:path h="224331" w="650609">
                  <a:moveTo>
                    <a:pt x="65815" y="0"/>
                  </a:moveTo>
                  <a:lnTo>
                    <a:pt x="584794" y="0"/>
                  </a:lnTo>
                  <a:cubicBezTo>
                    <a:pt x="621142" y="0"/>
                    <a:pt x="650609" y="29466"/>
                    <a:pt x="650609" y="65815"/>
                  </a:cubicBezTo>
                  <a:lnTo>
                    <a:pt x="650609" y="158517"/>
                  </a:lnTo>
                  <a:cubicBezTo>
                    <a:pt x="650609" y="175972"/>
                    <a:pt x="643675" y="192712"/>
                    <a:pt x="631332" y="205054"/>
                  </a:cubicBezTo>
                  <a:cubicBezTo>
                    <a:pt x="618989" y="217397"/>
                    <a:pt x="602249" y="224331"/>
                    <a:pt x="584794" y="224331"/>
                  </a:cubicBezTo>
                  <a:lnTo>
                    <a:pt x="65815" y="224331"/>
                  </a:lnTo>
                  <a:cubicBezTo>
                    <a:pt x="48359" y="224331"/>
                    <a:pt x="31619" y="217397"/>
                    <a:pt x="19277" y="205054"/>
                  </a:cubicBezTo>
                  <a:cubicBezTo>
                    <a:pt x="6934" y="192712"/>
                    <a:pt x="0" y="175972"/>
                    <a:pt x="0" y="158517"/>
                  </a:cubicBezTo>
                  <a:lnTo>
                    <a:pt x="0" y="65815"/>
                  </a:lnTo>
                  <a:cubicBezTo>
                    <a:pt x="0" y="48359"/>
                    <a:pt x="6934" y="31619"/>
                    <a:pt x="19277" y="19277"/>
                  </a:cubicBezTo>
                  <a:cubicBezTo>
                    <a:pt x="31619" y="6934"/>
                    <a:pt x="48359" y="0"/>
                    <a:pt x="65815" y="0"/>
                  </a:cubicBezTo>
                  <a:close/>
                </a:path>
              </a:pathLst>
            </a:custGeom>
            <a:solidFill>
              <a:srgbClr val="C4B0B0"/>
            </a:solidFill>
          </p:spPr>
        </p:sp>
        <p:sp>
          <p:nvSpPr>
            <p:cNvPr name="TextBox 16" id="16"/>
            <p:cNvSpPr txBox="true"/>
            <p:nvPr/>
          </p:nvSpPr>
          <p:spPr>
            <a:xfrm>
              <a:off x="0" y="-9525"/>
              <a:ext cx="650609" cy="233856"/>
            </a:xfrm>
            <a:prstGeom prst="rect">
              <a:avLst/>
            </a:prstGeom>
          </p:spPr>
          <p:txBody>
            <a:bodyPr anchor="ctr" rtlCol="false" tIns="50800" lIns="50800" bIns="50800" rIns="50800"/>
            <a:lstStyle/>
            <a:p>
              <a:pPr algn="ctr">
                <a:lnSpc>
                  <a:spcPts val="2667"/>
                </a:lnSpc>
              </a:pPr>
            </a:p>
          </p:txBody>
        </p:sp>
      </p:grpSp>
      <p:grpSp>
        <p:nvGrpSpPr>
          <p:cNvPr name="Group 17" id="17"/>
          <p:cNvGrpSpPr/>
          <p:nvPr/>
        </p:nvGrpSpPr>
        <p:grpSpPr>
          <a:xfrm rot="0">
            <a:off x="3104467" y="4518810"/>
            <a:ext cx="2470280" cy="851757"/>
            <a:chOff x="0" y="0"/>
            <a:chExt cx="650609" cy="224331"/>
          </a:xfrm>
        </p:grpSpPr>
        <p:sp>
          <p:nvSpPr>
            <p:cNvPr name="Freeform 18" id="18"/>
            <p:cNvSpPr/>
            <p:nvPr/>
          </p:nvSpPr>
          <p:spPr>
            <a:xfrm flipH="false" flipV="false" rot="0">
              <a:off x="0" y="0"/>
              <a:ext cx="650609" cy="224331"/>
            </a:xfrm>
            <a:custGeom>
              <a:avLst/>
              <a:gdLst/>
              <a:ahLst/>
              <a:cxnLst/>
              <a:rect r="r" b="b" t="t" l="l"/>
              <a:pathLst>
                <a:path h="224331" w="650609">
                  <a:moveTo>
                    <a:pt x="65815" y="0"/>
                  </a:moveTo>
                  <a:lnTo>
                    <a:pt x="584794" y="0"/>
                  </a:lnTo>
                  <a:cubicBezTo>
                    <a:pt x="621142" y="0"/>
                    <a:pt x="650609" y="29466"/>
                    <a:pt x="650609" y="65815"/>
                  </a:cubicBezTo>
                  <a:lnTo>
                    <a:pt x="650609" y="158517"/>
                  </a:lnTo>
                  <a:cubicBezTo>
                    <a:pt x="650609" y="175972"/>
                    <a:pt x="643675" y="192712"/>
                    <a:pt x="631332" y="205054"/>
                  </a:cubicBezTo>
                  <a:cubicBezTo>
                    <a:pt x="618989" y="217397"/>
                    <a:pt x="602249" y="224331"/>
                    <a:pt x="584794" y="224331"/>
                  </a:cubicBezTo>
                  <a:lnTo>
                    <a:pt x="65815" y="224331"/>
                  </a:lnTo>
                  <a:cubicBezTo>
                    <a:pt x="48359" y="224331"/>
                    <a:pt x="31619" y="217397"/>
                    <a:pt x="19277" y="205054"/>
                  </a:cubicBezTo>
                  <a:cubicBezTo>
                    <a:pt x="6934" y="192712"/>
                    <a:pt x="0" y="175972"/>
                    <a:pt x="0" y="158517"/>
                  </a:cubicBezTo>
                  <a:lnTo>
                    <a:pt x="0" y="65815"/>
                  </a:lnTo>
                  <a:cubicBezTo>
                    <a:pt x="0" y="48359"/>
                    <a:pt x="6934" y="31619"/>
                    <a:pt x="19277" y="19277"/>
                  </a:cubicBezTo>
                  <a:cubicBezTo>
                    <a:pt x="31619" y="6934"/>
                    <a:pt x="48359" y="0"/>
                    <a:pt x="65815" y="0"/>
                  </a:cubicBezTo>
                  <a:close/>
                </a:path>
              </a:pathLst>
            </a:custGeom>
            <a:solidFill>
              <a:srgbClr val="C4B0B0"/>
            </a:solidFill>
          </p:spPr>
        </p:sp>
        <p:sp>
          <p:nvSpPr>
            <p:cNvPr name="TextBox 19" id="19"/>
            <p:cNvSpPr txBox="true"/>
            <p:nvPr/>
          </p:nvSpPr>
          <p:spPr>
            <a:xfrm>
              <a:off x="0" y="-9525"/>
              <a:ext cx="650609" cy="233856"/>
            </a:xfrm>
            <a:prstGeom prst="rect">
              <a:avLst/>
            </a:prstGeom>
          </p:spPr>
          <p:txBody>
            <a:bodyPr anchor="ctr" rtlCol="false" tIns="50800" lIns="50800" bIns="50800" rIns="50800"/>
            <a:lstStyle/>
            <a:p>
              <a:pPr algn="ctr">
                <a:lnSpc>
                  <a:spcPts val="2667"/>
                </a:lnSpc>
              </a:pPr>
            </a:p>
          </p:txBody>
        </p:sp>
      </p:grpSp>
      <p:grpSp>
        <p:nvGrpSpPr>
          <p:cNvPr name="Group 20" id="20"/>
          <p:cNvGrpSpPr/>
          <p:nvPr/>
        </p:nvGrpSpPr>
        <p:grpSpPr>
          <a:xfrm rot="0">
            <a:off x="584563" y="7665883"/>
            <a:ext cx="2176365" cy="1714420"/>
            <a:chOff x="0" y="0"/>
            <a:chExt cx="573199" cy="451535"/>
          </a:xfrm>
        </p:grpSpPr>
        <p:sp>
          <p:nvSpPr>
            <p:cNvPr name="Freeform 21" id="21"/>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22" id="22"/>
            <p:cNvSpPr txBox="true"/>
            <p:nvPr/>
          </p:nvSpPr>
          <p:spPr>
            <a:xfrm>
              <a:off x="0" y="-19050"/>
              <a:ext cx="573199" cy="470585"/>
            </a:xfrm>
            <a:prstGeom prst="rect">
              <a:avLst/>
            </a:prstGeom>
          </p:spPr>
          <p:txBody>
            <a:bodyPr anchor="ctr" rtlCol="false" tIns="50800" lIns="50800" bIns="50800" rIns="50800"/>
            <a:lstStyle/>
            <a:p>
              <a:pPr algn="ctr">
                <a:lnSpc>
                  <a:spcPts val="2412"/>
                </a:lnSpc>
              </a:pPr>
            </a:p>
          </p:txBody>
        </p:sp>
      </p:grpSp>
      <p:grpSp>
        <p:nvGrpSpPr>
          <p:cNvPr name="Group 23" id="23"/>
          <p:cNvGrpSpPr/>
          <p:nvPr/>
        </p:nvGrpSpPr>
        <p:grpSpPr>
          <a:xfrm rot="0">
            <a:off x="194106" y="5370567"/>
            <a:ext cx="2176365" cy="1714420"/>
            <a:chOff x="0" y="0"/>
            <a:chExt cx="573199" cy="451535"/>
          </a:xfrm>
        </p:grpSpPr>
        <p:sp>
          <p:nvSpPr>
            <p:cNvPr name="Freeform 24" id="24"/>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25" id="25"/>
            <p:cNvSpPr txBox="true"/>
            <p:nvPr/>
          </p:nvSpPr>
          <p:spPr>
            <a:xfrm>
              <a:off x="0" y="-19050"/>
              <a:ext cx="573199" cy="470585"/>
            </a:xfrm>
            <a:prstGeom prst="rect">
              <a:avLst/>
            </a:prstGeom>
          </p:spPr>
          <p:txBody>
            <a:bodyPr anchor="ctr" rtlCol="false" tIns="50800" lIns="50800" bIns="50800" rIns="50800"/>
            <a:lstStyle/>
            <a:p>
              <a:pPr algn="ctr">
                <a:lnSpc>
                  <a:spcPts val="2412"/>
                </a:lnSpc>
              </a:pPr>
            </a:p>
          </p:txBody>
        </p:sp>
      </p:grpSp>
      <p:grpSp>
        <p:nvGrpSpPr>
          <p:cNvPr name="Group 26" id="26"/>
          <p:cNvGrpSpPr/>
          <p:nvPr/>
        </p:nvGrpSpPr>
        <p:grpSpPr>
          <a:xfrm rot="0">
            <a:off x="2983279" y="7543880"/>
            <a:ext cx="2176365" cy="1714420"/>
            <a:chOff x="0" y="0"/>
            <a:chExt cx="573199" cy="451535"/>
          </a:xfrm>
        </p:grpSpPr>
        <p:sp>
          <p:nvSpPr>
            <p:cNvPr name="Freeform 27" id="27"/>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FFFAB7"/>
            </a:solidFill>
            <a:ln w="38100" cap="rnd">
              <a:solidFill>
                <a:srgbClr val="000000"/>
              </a:solidFill>
              <a:prstDash val="lgDash"/>
              <a:round/>
            </a:ln>
          </p:spPr>
        </p:sp>
        <p:sp>
          <p:nvSpPr>
            <p:cNvPr name="TextBox 28" id="28"/>
            <p:cNvSpPr txBox="true"/>
            <p:nvPr/>
          </p:nvSpPr>
          <p:spPr>
            <a:xfrm>
              <a:off x="0" y="-19050"/>
              <a:ext cx="573199" cy="470585"/>
            </a:xfrm>
            <a:prstGeom prst="rect">
              <a:avLst/>
            </a:prstGeom>
          </p:spPr>
          <p:txBody>
            <a:bodyPr anchor="ctr" rtlCol="false" tIns="50800" lIns="50800" bIns="50800" rIns="50800"/>
            <a:lstStyle/>
            <a:p>
              <a:pPr algn="ctr" marL="0" indent="0" lvl="0">
                <a:lnSpc>
                  <a:spcPts val="2412"/>
                </a:lnSpc>
                <a:spcBef>
                  <a:spcPct val="0"/>
                </a:spcBef>
              </a:pPr>
            </a:p>
          </p:txBody>
        </p:sp>
      </p:grpSp>
      <p:grpSp>
        <p:nvGrpSpPr>
          <p:cNvPr name="Group 29" id="29"/>
          <p:cNvGrpSpPr/>
          <p:nvPr/>
        </p:nvGrpSpPr>
        <p:grpSpPr>
          <a:xfrm rot="0">
            <a:off x="9206295" y="6492208"/>
            <a:ext cx="2176365" cy="1714420"/>
            <a:chOff x="0" y="0"/>
            <a:chExt cx="573199" cy="451535"/>
          </a:xfrm>
        </p:grpSpPr>
        <p:sp>
          <p:nvSpPr>
            <p:cNvPr name="Freeform 30" id="30"/>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a:ln cap="rnd">
              <a:noFill/>
              <a:prstDash val="solid"/>
              <a:round/>
            </a:ln>
          </p:spPr>
        </p:sp>
        <p:sp>
          <p:nvSpPr>
            <p:cNvPr name="TextBox 31" id="31"/>
            <p:cNvSpPr txBox="true"/>
            <p:nvPr/>
          </p:nvSpPr>
          <p:spPr>
            <a:xfrm>
              <a:off x="0" y="-19050"/>
              <a:ext cx="573199" cy="470585"/>
            </a:xfrm>
            <a:prstGeom prst="rect">
              <a:avLst/>
            </a:prstGeom>
          </p:spPr>
          <p:txBody>
            <a:bodyPr anchor="ctr" rtlCol="false" tIns="50800" lIns="50800" bIns="50800" rIns="50800"/>
            <a:lstStyle/>
            <a:p>
              <a:pPr algn="ctr" marL="0" indent="0" lvl="0">
                <a:lnSpc>
                  <a:spcPts val="2412"/>
                </a:lnSpc>
                <a:spcBef>
                  <a:spcPct val="0"/>
                </a:spcBef>
              </a:pPr>
            </a:p>
          </p:txBody>
        </p:sp>
      </p:grpSp>
      <p:sp>
        <p:nvSpPr>
          <p:cNvPr name="TextBox 32" id="32"/>
          <p:cNvSpPr txBox="true"/>
          <p:nvPr/>
        </p:nvSpPr>
        <p:spPr>
          <a:xfrm rot="0">
            <a:off x="9307044" y="6590418"/>
            <a:ext cx="1974867" cy="1525994"/>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Food and beverages purchased for off-premises consumption </a:t>
            </a:r>
          </a:p>
        </p:txBody>
      </p:sp>
      <p:grpSp>
        <p:nvGrpSpPr>
          <p:cNvPr name="Group 33" id="33"/>
          <p:cNvGrpSpPr/>
          <p:nvPr/>
        </p:nvGrpSpPr>
        <p:grpSpPr>
          <a:xfrm rot="0">
            <a:off x="5428770" y="8116411"/>
            <a:ext cx="2176365" cy="1714420"/>
            <a:chOff x="0" y="0"/>
            <a:chExt cx="573199" cy="451535"/>
          </a:xfrm>
        </p:grpSpPr>
        <p:sp>
          <p:nvSpPr>
            <p:cNvPr name="Freeform 34" id="34"/>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35" id="35"/>
            <p:cNvSpPr txBox="true"/>
            <p:nvPr/>
          </p:nvSpPr>
          <p:spPr>
            <a:xfrm>
              <a:off x="0" y="-19050"/>
              <a:ext cx="573199" cy="470585"/>
            </a:xfrm>
            <a:prstGeom prst="rect">
              <a:avLst/>
            </a:prstGeom>
          </p:spPr>
          <p:txBody>
            <a:bodyPr anchor="ctr" rtlCol="false" tIns="50800" lIns="50800" bIns="50800" rIns="50800"/>
            <a:lstStyle/>
            <a:p>
              <a:pPr algn="ctr">
                <a:lnSpc>
                  <a:spcPts val="2412"/>
                </a:lnSpc>
              </a:pPr>
            </a:p>
          </p:txBody>
        </p:sp>
      </p:grpSp>
      <p:grpSp>
        <p:nvGrpSpPr>
          <p:cNvPr name="Group 36" id="36"/>
          <p:cNvGrpSpPr/>
          <p:nvPr/>
        </p:nvGrpSpPr>
        <p:grpSpPr>
          <a:xfrm rot="0">
            <a:off x="7829316" y="8401090"/>
            <a:ext cx="2176365" cy="1714420"/>
            <a:chOff x="0" y="0"/>
            <a:chExt cx="573199" cy="451535"/>
          </a:xfrm>
        </p:grpSpPr>
        <p:sp>
          <p:nvSpPr>
            <p:cNvPr name="Freeform 37" id="37"/>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FFFAB7"/>
            </a:solidFill>
            <a:ln w="38100" cap="rnd">
              <a:solidFill>
                <a:srgbClr val="000000"/>
              </a:solidFill>
              <a:prstDash val="lgDash"/>
              <a:round/>
            </a:ln>
          </p:spPr>
        </p:sp>
        <p:sp>
          <p:nvSpPr>
            <p:cNvPr name="TextBox 38" id="38"/>
            <p:cNvSpPr txBox="true"/>
            <p:nvPr/>
          </p:nvSpPr>
          <p:spPr>
            <a:xfrm>
              <a:off x="0" y="-19050"/>
              <a:ext cx="573199" cy="470585"/>
            </a:xfrm>
            <a:prstGeom prst="rect">
              <a:avLst/>
            </a:prstGeom>
          </p:spPr>
          <p:txBody>
            <a:bodyPr anchor="ctr" rtlCol="false" tIns="50800" lIns="50800" bIns="50800" rIns="50800"/>
            <a:lstStyle/>
            <a:p>
              <a:pPr algn="ctr" marL="0" indent="0" lvl="0">
                <a:lnSpc>
                  <a:spcPts val="2412"/>
                </a:lnSpc>
                <a:spcBef>
                  <a:spcPct val="0"/>
                </a:spcBef>
              </a:pPr>
            </a:p>
          </p:txBody>
        </p:sp>
      </p:grpSp>
      <p:grpSp>
        <p:nvGrpSpPr>
          <p:cNvPr name="Group 39" id="39"/>
          <p:cNvGrpSpPr/>
          <p:nvPr/>
        </p:nvGrpSpPr>
        <p:grpSpPr>
          <a:xfrm rot="0">
            <a:off x="15399683" y="6196852"/>
            <a:ext cx="2176365" cy="1714420"/>
            <a:chOff x="0" y="0"/>
            <a:chExt cx="573199" cy="451535"/>
          </a:xfrm>
        </p:grpSpPr>
        <p:sp>
          <p:nvSpPr>
            <p:cNvPr name="Freeform 40" id="40"/>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41" id="41"/>
            <p:cNvSpPr txBox="true"/>
            <p:nvPr/>
          </p:nvSpPr>
          <p:spPr>
            <a:xfrm>
              <a:off x="0" y="-9525"/>
              <a:ext cx="573199" cy="461060"/>
            </a:xfrm>
            <a:prstGeom prst="rect">
              <a:avLst/>
            </a:prstGeom>
          </p:spPr>
          <p:txBody>
            <a:bodyPr anchor="ctr" rtlCol="false" tIns="50800" lIns="50800" bIns="50800" rIns="50800"/>
            <a:lstStyle/>
            <a:p>
              <a:pPr algn="ctr">
                <a:lnSpc>
                  <a:spcPts val="2667"/>
                </a:lnSpc>
              </a:pPr>
              <a:r>
                <a:rPr lang="en-US" sz="2100" spc="84">
                  <a:solidFill>
                    <a:srgbClr val="000000"/>
                  </a:solidFill>
                  <a:latin typeface="Nunito"/>
                  <a:ea typeface="Nunito"/>
                  <a:cs typeface="Nunito"/>
                  <a:sym typeface="Nunito"/>
                </a:rPr>
                <a:t>Healthcare</a:t>
              </a:r>
            </a:p>
          </p:txBody>
        </p:sp>
      </p:grpSp>
      <p:grpSp>
        <p:nvGrpSpPr>
          <p:cNvPr name="Group 42" id="42"/>
          <p:cNvGrpSpPr/>
          <p:nvPr/>
        </p:nvGrpSpPr>
        <p:grpSpPr>
          <a:xfrm rot="0">
            <a:off x="14311501" y="8021636"/>
            <a:ext cx="2176365" cy="1714420"/>
            <a:chOff x="0" y="0"/>
            <a:chExt cx="573199" cy="451535"/>
          </a:xfrm>
        </p:grpSpPr>
        <p:sp>
          <p:nvSpPr>
            <p:cNvPr name="Freeform 43" id="43"/>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FFFAB7"/>
            </a:solidFill>
            <a:ln w="38100" cap="rnd">
              <a:solidFill>
                <a:srgbClr val="000000"/>
              </a:solidFill>
              <a:prstDash val="lgDash"/>
              <a:round/>
            </a:ln>
          </p:spPr>
        </p:sp>
        <p:sp>
          <p:nvSpPr>
            <p:cNvPr name="TextBox 44" id="44"/>
            <p:cNvSpPr txBox="true"/>
            <p:nvPr/>
          </p:nvSpPr>
          <p:spPr>
            <a:xfrm>
              <a:off x="0" y="-19050"/>
              <a:ext cx="573199" cy="470585"/>
            </a:xfrm>
            <a:prstGeom prst="rect">
              <a:avLst/>
            </a:prstGeom>
          </p:spPr>
          <p:txBody>
            <a:bodyPr anchor="ctr" rtlCol="false" tIns="50800" lIns="50800" bIns="50800" rIns="50800"/>
            <a:lstStyle/>
            <a:p>
              <a:pPr algn="ctr" marL="0" indent="0" lvl="0">
                <a:lnSpc>
                  <a:spcPts val="2412"/>
                </a:lnSpc>
                <a:spcBef>
                  <a:spcPct val="0"/>
                </a:spcBef>
              </a:pPr>
              <a:r>
                <a:rPr lang="en-US" sz="1899" spc="75" strike="noStrike" u="none">
                  <a:solidFill>
                    <a:srgbClr val="000000"/>
                  </a:solidFill>
                  <a:latin typeface="Nunito"/>
                  <a:ea typeface="Nunito"/>
                  <a:cs typeface="Nunito"/>
                  <a:sym typeface="Nunito"/>
                </a:rPr>
                <a:t>Recreational Services</a:t>
              </a:r>
            </a:p>
          </p:txBody>
        </p:sp>
      </p:grpSp>
      <p:grpSp>
        <p:nvGrpSpPr>
          <p:cNvPr name="Group 45" id="45"/>
          <p:cNvGrpSpPr/>
          <p:nvPr/>
        </p:nvGrpSpPr>
        <p:grpSpPr>
          <a:xfrm rot="0">
            <a:off x="11858910" y="8143360"/>
            <a:ext cx="2176365" cy="1714420"/>
            <a:chOff x="0" y="0"/>
            <a:chExt cx="573199" cy="451535"/>
          </a:xfrm>
        </p:grpSpPr>
        <p:sp>
          <p:nvSpPr>
            <p:cNvPr name="Freeform 46" id="46"/>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B7B0C4"/>
            </a:solidFill>
          </p:spPr>
        </p:sp>
        <p:sp>
          <p:nvSpPr>
            <p:cNvPr name="TextBox 47" id="47"/>
            <p:cNvSpPr txBox="true"/>
            <p:nvPr/>
          </p:nvSpPr>
          <p:spPr>
            <a:xfrm>
              <a:off x="0" y="-9525"/>
              <a:ext cx="573199" cy="461060"/>
            </a:xfrm>
            <a:prstGeom prst="rect">
              <a:avLst/>
            </a:prstGeom>
          </p:spPr>
          <p:txBody>
            <a:bodyPr anchor="ctr" rtlCol="false" tIns="50800" lIns="50800" bIns="50800" rIns="50800"/>
            <a:lstStyle/>
            <a:p>
              <a:pPr algn="ctr">
                <a:lnSpc>
                  <a:spcPts val="2667"/>
                </a:lnSpc>
              </a:pPr>
              <a:r>
                <a:rPr lang="en-US" sz="2100" spc="84">
                  <a:solidFill>
                    <a:srgbClr val="000000"/>
                  </a:solidFill>
                  <a:latin typeface="Nunito"/>
                  <a:ea typeface="Nunito"/>
                  <a:cs typeface="Nunito"/>
                  <a:sym typeface="Nunito"/>
                </a:rPr>
                <a:t>Housing and Utilities</a:t>
              </a:r>
            </a:p>
          </p:txBody>
        </p:sp>
      </p:grpSp>
      <p:sp>
        <p:nvSpPr>
          <p:cNvPr name="AutoShape 48" id="48"/>
          <p:cNvSpPr/>
          <p:nvPr/>
        </p:nvSpPr>
        <p:spPr>
          <a:xfrm>
            <a:off x="5921910" y="3110124"/>
            <a:ext cx="6468210" cy="0"/>
          </a:xfrm>
          <a:prstGeom prst="line">
            <a:avLst/>
          </a:prstGeom>
          <a:ln cap="flat" w="38100">
            <a:solidFill>
              <a:srgbClr val="000000"/>
            </a:solidFill>
            <a:prstDash val="solid"/>
            <a:headEnd type="none" len="sm" w="sm"/>
            <a:tailEnd type="none" len="sm" w="sm"/>
          </a:ln>
        </p:spPr>
      </p:sp>
      <p:sp>
        <p:nvSpPr>
          <p:cNvPr name="AutoShape 49" id="49"/>
          <p:cNvSpPr/>
          <p:nvPr/>
        </p:nvSpPr>
        <p:spPr>
          <a:xfrm flipV="true">
            <a:off x="9144000" y="2921305"/>
            <a:ext cx="0" cy="188818"/>
          </a:xfrm>
          <a:prstGeom prst="line">
            <a:avLst/>
          </a:prstGeom>
          <a:ln cap="flat" w="38100">
            <a:solidFill>
              <a:srgbClr val="000000"/>
            </a:solidFill>
            <a:prstDash val="solid"/>
            <a:headEnd type="none" len="sm" w="sm"/>
            <a:tailEnd type="none" len="sm" w="sm"/>
          </a:ln>
        </p:spPr>
      </p:sp>
      <p:sp>
        <p:nvSpPr>
          <p:cNvPr name="AutoShape 50" id="50"/>
          <p:cNvSpPr/>
          <p:nvPr/>
        </p:nvSpPr>
        <p:spPr>
          <a:xfrm flipH="true" flipV="true">
            <a:off x="5921910" y="3110124"/>
            <a:ext cx="0" cy="188818"/>
          </a:xfrm>
          <a:prstGeom prst="line">
            <a:avLst/>
          </a:prstGeom>
          <a:ln cap="flat" w="38100">
            <a:solidFill>
              <a:srgbClr val="000000"/>
            </a:solidFill>
            <a:prstDash val="solid"/>
            <a:headEnd type="none" len="sm" w="sm"/>
            <a:tailEnd type="none" len="sm" w="sm"/>
          </a:ln>
        </p:spPr>
      </p:sp>
      <p:sp>
        <p:nvSpPr>
          <p:cNvPr name="AutoShape 51" id="51"/>
          <p:cNvSpPr/>
          <p:nvPr/>
        </p:nvSpPr>
        <p:spPr>
          <a:xfrm flipH="true" flipV="true">
            <a:off x="12371070" y="3110124"/>
            <a:ext cx="0" cy="188818"/>
          </a:xfrm>
          <a:prstGeom prst="line">
            <a:avLst/>
          </a:prstGeom>
          <a:ln cap="flat" w="38100">
            <a:solidFill>
              <a:srgbClr val="000000"/>
            </a:solidFill>
            <a:prstDash val="solid"/>
            <a:headEnd type="none" len="sm" w="sm"/>
            <a:tailEnd type="none" len="sm" w="sm"/>
          </a:ln>
        </p:spPr>
      </p:sp>
      <p:sp>
        <p:nvSpPr>
          <p:cNvPr name="AutoShape 52" id="52"/>
          <p:cNvSpPr/>
          <p:nvPr/>
        </p:nvSpPr>
        <p:spPr>
          <a:xfrm>
            <a:off x="4281012" y="4339517"/>
            <a:ext cx="3548304" cy="0"/>
          </a:xfrm>
          <a:prstGeom prst="line">
            <a:avLst/>
          </a:prstGeom>
          <a:ln cap="flat" w="38100">
            <a:solidFill>
              <a:srgbClr val="000000"/>
            </a:solidFill>
            <a:prstDash val="solid"/>
            <a:headEnd type="none" len="sm" w="sm"/>
            <a:tailEnd type="none" len="sm" w="sm"/>
          </a:ln>
        </p:spPr>
      </p:sp>
      <p:sp>
        <p:nvSpPr>
          <p:cNvPr name="AutoShape 53" id="53"/>
          <p:cNvSpPr/>
          <p:nvPr/>
        </p:nvSpPr>
        <p:spPr>
          <a:xfrm flipV="true">
            <a:off x="5940960" y="4150699"/>
            <a:ext cx="0" cy="188818"/>
          </a:xfrm>
          <a:prstGeom prst="line">
            <a:avLst/>
          </a:prstGeom>
          <a:ln cap="flat" w="38100">
            <a:solidFill>
              <a:srgbClr val="000000"/>
            </a:solidFill>
            <a:prstDash val="solid"/>
            <a:headEnd type="none" len="sm" w="sm"/>
            <a:tailEnd type="none" len="sm" w="sm"/>
          </a:ln>
        </p:spPr>
      </p:sp>
      <p:sp>
        <p:nvSpPr>
          <p:cNvPr name="AutoShape 54" id="54"/>
          <p:cNvSpPr/>
          <p:nvPr/>
        </p:nvSpPr>
        <p:spPr>
          <a:xfrm flipH="true" flipV="true">
            <a:off x="4281012" y="4320467"/>
            <a:ext cx="0" cy="188818"/>
          </a:xfrm>
          <a:prstGeom prst="line">
            <a:avLst/>
          </a:prstGeom>
          <a:ln cap="flat" w="38100">
            <a:solidFill>
              <a:srgbClr val="000000"/>
            </a:solidFill>
            <a:prstDash val="solid"/>
            <a:headEnd type="none" len="sm" w="sm"/>
            <a:tailEnd type="none" len="sm" w="sm"/>
          </a:ln>
        </p:spPr>
      </p:sp>
      <p:sp>
        <p:nvSpPr>
          <p:cNvPr name="AutoShape 55" id="55"/>
          <p:cNvSpPr/>
          <p:nvPr/>
        </p:nvSpPr>
        <p:spPr>
          <a:xfrm flipH="true" flipV="true">
            <a:off x="7829316" y="4320467"/>
            <a:ext cx="0" cy="188818"/>
          </a:xfrm>
          <a:prstGeom prst="line">
            <a:avLst/>
          </a:prstGeom>
          <a:ln cap="flat" w="38100">
            <a:solidFill>
              <a:srgbClr val="000000"/>
            </a:solidFill>
            <a:prstDash val="solid"/>
            <a:headEnd type="none" len="sm" w="sm"/>
            <a:tailEnd type="none" len="sm" w="sm"/>
          </a:ln>
        </p:spPr>
      </p:sp>
      <p:sp>
        <p:nvSpPr>
          <p:cNvPr name="AutoShape 56" id="56"/>
          <p:cNvSpPr/>
          <p:nvPr/>
        </p:nvSpPr>
        <p:spPr>
          <a:xfrm flipH="true">
            <a:off x="3310020" y="5370567"/>
            <a:ext cx="1029587" cy="857210"/>
          </a:xfrm>
          <a:prstGeom prst="line">
            <a:avLst/>
          </a:prstGeom>
          <a:ln cap="flat" w="38100">
            <a:solidFill>
              <a:srgbClr val="000000"/>
            </a:solidFill>
            <a:prstDash val="solid"/>
            <a:headEnd type="none" len="sm" w="sm"/>
            <a:tailEnd type="none" len="sm" w="sm"/>
          </a:ln>
        </p:spPr>
      </p:sp>
      <p:sp>
        <p:nvSpPr>
          <p:cNvPr name="AutoShape 57" id="57"/>
          <p:cNvSpPr/>
          <p:nvPr/>
        </p:nvSpPr>
        <p:spPr>
          <a:xfrm flipH="true">
            <a:off x="1672746" y="6255858"/>
            <a:ext cx="1637274" cy="1410025"/>
          </a:xfrm>
          <a:prstGeom prst="line">
            <a:avLst/>
          </a:prstGeom>
          <a:ln cap="flat" w="38100">
            <a:solidFill>
              <a:srgbClr val="000000"/>
            </a:solidFill>
            <a:prstDash val="solid"/>
            <a:headEnd type="none" len="sm" w="sm"/>
            <a:tailEnd type="arrow" len="sm" w="med"/>
          </a:ln>
        </p:spPr>
      </p:sp>
      <p:sp>
        <p:nvSpPr>
          <p:cNvPr name="AutoShape 58" id="58"/>
          <p:cNvSpPr/>
          <p:nvPr/>
        </p:nvSpPr>
        <p:spPr>
          <a:xfrm flipH="true">
            <a:off x="2370471" y="6227777"/>
            <a:ext cx="939549" cy="0"/>
          </a:xfrm>
          <a:prstGeom prst="line">
            <a:avLst/>
          </a:prstGeom>
          <a:ln cap="flat" w="38100">
            <a:solidFill>
              <a:srgbClr val="000000"/>
            </a:solidFill>
            <a:prstDash val="solid"/>
            <a:headEnd type="none" len="sm" w="sm"/>
            <a:tailEnd type="arrow" len="sm" w="med"/>
          </a:ln>
        </p:spPr>
      </p:sp>
      <p:sp>
        <p:nvSpPr>
          <p:cNvPr name="AutoShape 59" id="59"/>
          <p:cNvSpPr/>
          <p:nvPr/>
        </p:nvSpPr>
        <p:spPr>
          <a:xfrm>
            <a:off x="3310020" y="6227777"/>
            <a:ext cx="761441" cy="1316103"/>
          </a:xfrm>
          <a:prstGeom prst="line">
            <a:avLst/>
          </a:prstGeom>
          <a:ln cap="flat" w="38100">
            <a:solidFill>
              <a:srgbClr val="000000"/>
            </a:solidFill>
            <a:prstDash val="solid"/>
            <a:headEnd type="none" len="sm" w="sm"/>
            <a:tailEnd type="arrow" len="sm" w="med"/>
          </a:ln>
        </p:spPr>
      </p:sp>
      <p:sp>
        <p:nvSpPr>
          <p:cNvPr name="AutoShape 60" id="60"/>
          <p:cNvSpPr/>
          <p:nvPr/>
        </p:nvSpPr>
        <p:spPr>
          <a:xfrm>
            <a:off x="7619875" y="5370567"/>
            <a:ext cx="209440" cy="1488124"/>
          </a:xfrm>
          <a:prstGeom prst="line">
            <a:avLst/>
          </a:prstGeom>
          <a:ln cap="flat" w="38100">
            <a:solidFill>
              <a:srgbClr val="000000"/>
            </a:solidFill>
            <a:prstDash val="solid"/>
            <a:headEnd type="none" len="sm" w="sm"/>
            <a:tailEnd type="none" len="sm" w="sm"/>
          </a:ln>
        </p:spPr>
      </p:sp>
      <p:sp>
        <p:nvSpPr>
          <p:cNvPr name="AutoShape 61" id="61"/>
          <p:cNvSpPr/>
          <p:nvPr/>
        </p:nvSpPr>
        <p:spPr>
          <a:xfrm>
            <a:off x="7829316" y="6858691"/>
            <a:ext cx="1088183" cy="1542399"/>
          </a:xfrm>
          <a:prstGeom prst="line">
            <a:avLst/>
          </a:prstGeom>
          <a:ln cap="flat" w="38100">
            <a:solidFill>
              <a:srgbClr val="000000"/>
            </a:solidFill>
            <a:prstDash val="solid"/>
            <a:headEnd type="none" len="sm" w="sm"/>
            <a:tailEnd type="arrow" len="sm" w="med"/>
          </a:ln>
        </p:spPr>
      </p:sp>
      <p:sp>
        <p:nvSpPr>
          <p:cNvPr name="AutoShape 62" id="62"/>
          <p:cNvSpPr/>
          <p:nvPr/>
        </p:nvSpPr>
        <p:spPr>
          <a:xfrm>
            <a:off x="7829316" y="6858691"/>
            <a:ext cx="1477728" cy="504249"/>
          </a:xfrm>
          <a:prstGeom prst="line">
            <a:avLst/>
          </a:prstGeom>
          <a:ln cap="flat" w="38100">
            <a:solidFill>
              <a:srgbClr val="000000"/>
            </a:solidFill>
            <a:prstDash val="solid"/>
            <a:headEnd type="none" len="sm" w="sm"/>
            <a:tailEnd type="arrow" len="sm" w="med"/>
          </a:ln>
        </p:spPr>
      </p:sp>
      <p:sp>
        <p:nvSpPr>
          <p:cNvPr name="AutoShape 63" id="63"/>
          <p:cNvSpPr/>
          <p:nvPr/>
        </p:nvSpPr>
        <p:spPr>
          <a:xfrm flipH="true">
            <a:off x="6516953" y="6858691"/>
            <a:ext cx="1312363" cy="1257721"/>
          </a:xfrm>
          <a:prstGeom prst="line">
            <a:avLst/>
          </a:prstGeom>
          <a:ln cap="flat" w="38100">
            <a:solidFill>
              <a:srgbClr val="000000"/>
            </a:solidFill>
            <a:prstDash val="solid"/>
            <a:headEnd type="none" len="sm" w="sm"/>
            <a:tailEnd type="arrow" len="sm" w="med"/>
          </a:ln>
        </p:spPr>
      </p:sp>
      <p:sp>
        <p:nvSpPr>
          <p:cNvPr name="AutoShape 64" id="64"/>
          <p:cNvSpPr/>
          <p:nvPr/>
        </p:nvSpPr>
        <p:spPr>
          <a:xfrm flipH="true" flipV="true">
            <a:off x="12323009" y="4150699"/>
            <a:ext cx="1543050" cy="1931854"/>
          </a:xfrm>
          <a:prstGeom prst="line">
            <a:avLst/>
          </a:prstGeom>
          <a:ln cap="flat" w="38100">
            <a:solidFill>
              <a:srgbClr val="000000"/>
            </a:solidFill>
            <a:prstDash val="solid"/>
            <a:headEnd type="none" len="sm" w="sm"/>
            <a:tailEnd type="none" len="sm" w="sm"/>
          </a:ln>
        </p:spPr>
      </p:sp>
      <p:sp>
        <p:nvSpPr>
          <p:cNvPr name="AutoShape 65" id="65"/>
          <p:cNvSpPr/>
          <p:nvPr/>
        </p:nvSpPr>
        <p:spPr>
          <a:xfrm>
            <a:off x="13866059" y="6082552"/>
            <a:ext cx="1533624" cy="971510"/>
          </a:xfrm>
          <a:prstGeom prst="line">
            <a:avLst/>
          </a:prstGeom>
          <a:ln cap="flat" w="38100">
            <a:solidFill>
              <a:srgbClr val="000000"/>
            </a:solidFill>
            <a:prstDash val="solid"/>
            <a:headEnd type="none" len="sm" w="sm"/>
            <a:tailEnd type="arrow" len="sm" w="med"/>
          </a:ln>
        </p:spPr>
      </p:sp>
      <p:sp>
        <p:nvSpPr>
          <p:cNvPr name="AutoShape 66" id="66"/>
          <p:cNvSpPr/>
          <p:nvPr/>
        </p:nvSpPr>
        <p:spPr>
          <a:xfrm flipH="true">
            <a:off x="12947093" y="6082552"/>
            <a:ext cx="918966" cy="2060808"/>
          </a:xfrm>
          <a:prstGeom prst="line">
            <a:avLst/>
          </a:prstGeom>
          <a:ln cap="flat" w="38100">
            <a:solidFill>
              <a:srgbClr val="000000"/>
            </a:solidFill>
            <a:prstDash val="solid"/>
            <a:headEnd type="none" len="sm" w="sm"/>
            <a:tailEnd type="triangle" len="med" w="lg"/>
          </a:ln>
        </p:spPr>
      </p:sp>
      <p:sp>
        <p:nvSpPr>
          <p:cNvPr name="AutoShape 67" id="67"/>
          <p:cNvSpPr/>
          <p:nvPr/>
        </p:nvSpPr>
        <p:spPr>
          <a:xfrm>
            <a:off x="13866059" y="6082552"/>
            <a:ext cx="1533624" cy="1939083"/>
          </a:xfrm>
          <a:prstGeom prst="line">
            <a:avLst/>
          </a:prstGeom>
          <a:ln cap="flat" w="38100">
            <a:solidFill>
              <a:srgbClr val="000000"/>
            </a:solidFill>
            <a:prstDash val="solid"/>
            <a:headEnd type="none" len="sm" w="sm"/>
            <a:tailEnd type="triangle" len="med" w="lg"/>
          </a:ln>
        </p:spPr>
      </p:sp>
      <p:grpSp>
        <p:nvGrpSpPr>
          <p:cNvPr name="Group 68" id="68"/>
          <p:cNvGrpSpPr/>
          <p:nvPr/>
        </p:nvGrpSpPr>
        <p:grpSpPr>
          <a:xfrm rot="0">
            <a:off x="14035276" y="605837"/>
            <a:ext cx="2176365" cy="1714420"/>
            <a:chOff x="0" y="0"/>
            <a:chExt cx="573199" cy="451535"/>
          </a:xfrm>
        </p:grpSpPr>
        <p:sp>
          <p:nvSpPr>
            <p:cNvPr name="Freeform 69" id="69"/>
            <p:cNvSpPr/>
            <p:nvPr/>
          </p:nvSpPr>
          <p:spPr>
            <a:xfrm flipH="false" flipV="false" rot="0">
              <a:off x="0" y="0"/>
              <a:ext cx="573199" cy="451535"/>
            </a:xfrm>
            <a:custGeom>
              <a:avLst/>
              <a:gdLst/>
              <a:ahLst/>
              <a:cxnLst/>
              <a:rect r="r" b="b" t="t" l="l"/>
              <a:pathLst>
                <a:path h="451535" w="573199">
                  <a:moveTo>
                    <a:pt x="74703" y="0"/>
                  </a:moveTo>
                  <a:lnTo>
                    <a:pt x="498496" y="0"/>
                  </a:lnTo>
                  <a:cubicBezTo>
                    <a:pt x="539754" y="0"/>
                    <a:pt x="573199" y="33446"/>
                    <a:pt x="573199" y="74703"/>
                  </a:cubicBezTo>
                  <a:lnTo>
                    <a:pt x="573199" y="376832"/>
                  </a:lnTo>
                  <a:cubicBezTo>
                    <a:pt x="573199" y="418089"/>
                    <a:pt x="539754" y="451535"/>
                    <a:pt x="498496" y="451535"/>
                  </a:cubicBezTo>
                  <a:lnTo>
                    <a:pt x="74703" y="451535"/>
                  </a:lnTo>
                  <a:cubicBezTo>
                    <a:pt x="33446" y="451535"/>
                    <a:pt x="0" y="418089"/>
                    <a:pt x="0" y="376832"/>
                  </a:cubicBezTo>
                  <a:lnTo>
                    <a:pt x="0" y="74703"/>
                  </a:lnTo>
                  <a:cubicBezTo>
                    <a:pt x="0" y="33446"/>
                    <a:pt x="33446" y="0"/>
                    <a:pt x="74703" y="0"/>
                  </a:cubicBezTo>
                  <a:close/>
                </a:path>
              </a:pathLst>
            </a:custGeom>
            <a:solidFill>
              <a:srgbClr val="FFFAB7"/>
            </a:solidFill>
            <a:ln w="38100" cap="rnd">
              <a:solidFill>
                <a:srgbClr val="000000"/>
              </a:solidFill>
              <a:prstDash val="lgDash"/>
              <a:round/>
            </a:ln>
          </p:spPr>
        </p:sp>
        <p:sp>
          <p:nvSpPr>
            <p:cNvPr name="TextBox 70" id="70"/>
            <p:cNvSpPr txBox="true"/>
            <p:nvPr/>
          </p:nvSpPr>
          <p:spPr>
            <a:xfrm>
              <a:off x="0" y="-19050"/>
              <a:ext cx="573199" cy="470585"/>
            </a:xfrm>
            <a:prstGeom prst="rect">
              <a:avLst/>
            </a:prstGeom>
          </p:spPr>
          <p:txBody>
            <a:bodyPr anchor="ctr" rtlCol="false" tIns="50800" lIns="50800" bIns="50800" rIns="50800"/>
            <a:lstStyle/>
            <a:p>
              <a:pPr algn="ctr" marL="0" indent="0" lvl="0">
                <a:lnSpc>
                  <a:spcPts val="2412"/>
                </a:lnSpc>
                <a:spcBef>
                  <a:spcPct val="0"/>
                </a:spcBef>
              </a:pPr>
              <a:r>
                <a:rPr lang="en-US" sz="1899" spc="75">
                  <a:solidFill>
                    <a:srgbClr val="000000"/>
                  </a:solidFill>
                  <a:latin typeface="Nunito"/>
                  <a:ea typeface="Nunito"/>
                  <a:cs typeface="Nunito"/>
                  <a:sym typeface="Nunito"/>
                </a:rPr>
                <a:t>Identified as indicators of downturns</a:t>
              </a:r>
            </a:p>
          </p:txBody>
        </p:sp>
      </p:grpSp>
      <p:sp>
        <p:nvSpPr>
          <p:cNvPr name="Freeform 71" id="71"/>
          <p:cNvSpPr/>
          <p:nvPr/>
        </p:nvSpPr>
        <p:spPr>
          <a:xfrm flipH="false" flipV="false" rot="0">
            <a:off x="3433052" y="8935026"/>
            <a:ext cx="1264020" cy="1042816"/>
          </a:xfrm>
          <a:custGeom>
            <a:avLst/>
            <a:gdLst/>
            <a:ahLst/>
            <a:cxnLst/>
            <a:rect r="r" b="b" t="t" l="l"/>
            <a:pathLst>
              <a:path h="1042816" w="1264020">
                <a:moveTo>
                  <a:pt x="0" y="0"/>
                </a:moveTo>
                <a:lnTo>
                  <a:pt x="1264019" y="0"/>
                </a:lnTo>
                <a:lnTo>
                  <a:pt x="1264019" y="1042816"/>
                </a:lnTo>
                <a:lnTo>
                  <a:pt x="0" y="1042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2" id="72"/>
          <p:cNvSpPr/>
          <p:nvPr/>
        </p:nvSpPr>
        <p:spPr>
          <a:xfrm flipH="false" flipV="false" rot="0">
            <a:off x="9696876" y="8482893"/>
            <a:ext cx="1214109" cy="1487423"/>
          </a:xfrm>
          <a:custGeom>
            <a:avLst/>
            <a:gdLst/>
            <a:ahLst/>
            <a:cxnLst/>
            <a:rect r="r" b="b" t="t" l="l"/>
            <a:pathLst>
              <a:path h="1487423" w="1214109">
                <a:moveTo>
                  <a:pt x="0" y="0"/>
                </a:moveTo>
                <a:lnTo>
                  <a:pt x="1214109" y="0"/>
                </a:lnTo>
                <a:lnTo>
                  <a:pt x="1214109" y="1487424"/>
                </a:lnTo>
                <a:lnTo>
                  <a:pt x="0" y="1487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3" id="73"/>
          <p:cNvSpPr/>
          <p:nvPr/>
        </p:nvSpPr>
        <p:spPr>
          <a:xfrm flipH="false" flipV="false" rot="0">
            <a:off x="16056961" y="8732387"/>
            <a:ext cx="1202339" cy="1237930"/>
          </a:xfrm>
          <a:custGeom>
            <a:avLst/>
            <a:gdLst/>
            <a:ahLst/>
            <a:cxnLst/>
            <a:rect r="r" b="b" t="t" l="l"/>
            <a:pathLst>
              <a:path h="1237930" w="1202339">
                <a:moveTo>
                  <a:pt x="0" y="0"/>
                </a:moveTo>
                <a:lnTo>
                  <a:pt x="1202339" y="0"/>
                </a:lnTo>
                <a:lnTo>
                  <a:pt x="1202339" y="1237930"/>
                </a:lnTo>
                <a:lnTo>
                  <a:pt x="0" y="12379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74" id="74"/>
          <p:cNvSpPr txBox="true"/>
          <p:nvPr/>
        </p:nvSpPr>
        <p:spPr>
          <a:xfrm rot="0">
            <a:off x="7829316" y="2233459"/>
            <a:ext cx="2681222" cy="504886"/>
          </a:xfrm>
          <a:prstGeom prst="rect">
            <a:avLst/>
          </a:prstGeom>
        </p:spPr>
        <p:txBody>
          <a:bodyPr anchor="t" rtlCol="false" tIns="0" lIns="0" bIns="0" rIns="0">
            <a:spAutoFit/>
          </a:bodyPr>
          <a:lstStyle/>
          <a:p>
            <a:pPr algn="ctr">
              <a:lnSpc>
                <a:spcPts val="4063"/>
              </a:lnSpc>
              <a:spcBef>
                <a:spcPct val="0"/>
              </a:spcBef>
            </a:pPr>
            <a:r>
              <a:rPr lang="en-US" b="true" sz="3199" spc="127">
                <a:solidFill>
                  <a:srgbClr val="000000"/>
                </a:solidFill>
                <a:latin typeface="Nunito Bold"/>
                <a:ea typeface="Nunito Bold"/>
                <a:cs typeface="Nunito Bold"/>
                <a:sym typeface="Nunito Bold"/>
              </a:rPr>
              <a:t>Consumption</a:t>
            </a:r>
          </a:p>
        </p:txBody>
      </p:sp>
      <p:sp>
        <p:nvSpPr>
          <p:cNvPr name="TextBox 75" id="75"/>
          <p:cNvSpPr txBox="true"/>
          <p:nvPr/>
        </p:nvSpPr>
        <p:spPr>
          <a:xfrm rot="0">
            <a:off x="5414658" y="3474180"/>
            <a:ext cx="1100667" cy="441800"/>
          </a:xfrm>
          <a:prstGeom prst="rect">
            <a:avLst/>
          </a:prstGeom>
        </p:spPr>
        <p:txBody>
          <a:bodyPr anchor="t" rtlCol="false" tIns="0" lIns="0" bIns="0" rIns="0">
            <a:spAutoFit/>
          </a:bodyPr>
          <a:lstStyle/>
          <a:p>
            <a:pPr algn="ctr">
              <a:lnSpc>
                <a:spcPts val="3555"/>
              </a:lnSpc>
              <a:spcBef>
                <a:spcPct val="0"/>
              </a:spcBef>
            </a:pPr>
            <a:r>
              <a:rPr lang="en-US" sz="2799" spc="111">
                <a:solidFill>
                  <a:srgbClr val="000000"/>
                </a:solidFill>
                <a:latin typeface="Nunito"/>
                <a:ea typeface="Nunito"/>
                <a:cs typeface="Nunito"/>
                <a:sym typeface="Nunito"/>
              </a:rPr>
              <a:t>Goods</a:t>
            </a:r>
          </a:p>
        </p:txBody>
      </p:sp>
      <p:sp>
        <p:nvSpPr>
          <p:cNvPr name="TextBox 76" id="76"/>
          <p:cNvSpPr txBox="true"/>
          <p:nvPr/>
        </p:nvSpPr>
        <p:spPr>
          <a:xfrm rot="0">
            <a:off x="11603260" y="3474180"/>
            <a:ext cx="1439499" cy="441800"/>
          </a:xfrm>
          <a:prstGeom prst="rect">
            <a:avLst/>
          </a:prstGeom>
        </p:spPr>
        <p:txBody>
          <a:bodyPr anchor="t" rtlCol="false" tIns="0" lIns="0" bIns="0" rIns="0">
            <a:spAutoFit/>
          </a:bodyPr>
          <a:lstStyle/>
          <a:p>
            <a:pPr algn="ctr">
              <a:lnSpc>
                <a:spcPts val="3555"/>
              </a:lnSpc>
              <a:spcBef>
                <a:spcPct val="0"/>
              </a:spcBef>
            </a:pPr>
            <a:r>
              <a:rPr lang="en-US" sz="2799" spc="111">
                <a:solidFill>
                  <a:srgbClr val="000000"/>
                </a:solidFill>
                <a:latin typeface="Nunito"/>
                <a:ea typeface="Nunito"/>
                <a:cs typeface="Nunito"/>
                <a:sym typeface="Nunito"/>
              </a:rPr>
              <a:t>Services</a:t>
            </a:r>
          </a:p>
        </p:txBody>
      </p:sp>
      <p:sp>
        <p:nvSpPr>
          <p:cNvPr name="TextBox 77" id="77"/>
          <p:cNvSpPr txBox="true"/>
          <p:nvPr/>
        </p:nvSpPr>
        <p:spPr>
          <a:xfrm rot="0">
            <a:off x="3310020" y="4583404"/>
            <a:ext cx="2059174" cy="713044"/>
          </a:xfrm>
          <a:prstGeom prst="rect">
            <a:avLst/>
          </a:prstGeom>
        </p:spPr>
        <p:txBody>
          <a:bodyPr anchor="t" rtlCol="false" tIns="0" lIns="0" bIns="0" rIns="0">
            <a:spAutoFit/>
          </a:bodyPr>
          <a:lstStyle/>
          <a:p>
            <a:pPr algn="ctr">
              <a:lnSpc>
                <a:spcPts val="2921"/>
              </a:lnSpc>
              <a:spcBef>
                <a:spcPct val="0"/>
              </a:spcBef>
            </a:pPr>
            <a:r>
              <a:rPr lang="en-US" sz="2300" spc="92">
                <a:solidFill>
                  <a:srgbClr val="000000"/>
                </a:solidFill>
                <a:latin typeface="Nunito"/>
                <a:ea typeface="Nunito"/>
                <a:cs typeface="Nunito"/>
                <a:sym typeface="Nunito"/>
              </a:rPr>
              <a:t>Durable Goods</a:t>
            </a:r>
          </a:p>
        </p:txBody>
      </p:sp>
      <p:sp>
        <p:nvSpPr>
          <p:cNvPr name="TextBox 78" id="78"/>
          <p:cNvSpPr txBox="true"/>
          <p:nvPr/>
        </p:nvSpPr>
        <p:spPr>
          <a:xfrm rot="0">
            <a:off x="6510833" y="4583404"/>
            <a:ext cx="2218085" cy="713044"/>
          </a:xfrm>
          <a:prstGeom prst="rect">
            <a:avLst/>
          </a:prstGeom>
        </p:spPr>
        <p:txBody>
          <a:bodyPr anchor="t" rtlCol="false" tIns="0" lIns="0" bIns="0" rIns="0">
            <a:spAutoFit/>
          </a:bodyPr>
          <a:lstStyle/>
          <a:p>
            <a:pPr algn="ctr">
              <a:lnSpc>
                <a:spcPts val="2921"/>
              </a:lnSpc>
              <a:spcBef>
                <a:spcPct val="0"/>
              </a:spcBef>
            </a:pPr>
            <a:r>
              <a:rPr lang="en-US" sz="2300" spc="92">
                <a:solidFill>
                  <a:srgbClr val="000000"/>
                </a:solidFill>
                <a:latin typeface="Nunito"/>
                <a:ea typeface="Nunito"/>
                <a:cs typeface="Nunito"/>
                <a:sym typeface="Nunito"/>
              </a:rPr>
              <a:t>Non-Durable Goods</a:t>
            </a:r>
          </a:p>
        </p:txBody>
      </p:sp>
      <p:sp>
        <p:nvSpPr>
          <p:cNvPr name="TextBox 79" id="79"/>
          <p:cNvSpPr txBox="true"/>
          <p:nvPr/>
        </p:nvSpPr>
        <p:spPr>
          <a:xfrm rot="0">
            <a:off x="509192" y="5788103"/>
            <a:ext cx="1546192" cy="916460"/>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Motor vehicles and parts </a:t>
            </a:r>
          </a:p>
        </p:txBody>
      </p:sp>
      <p:sp>
        <p:nvSpPr>
          <p:cNvPr name="TextBox 80" id="80"/>
          <p:cNvSpPr txBox="true"/>
          <p:nvPr/>
        </p:nvSpPr>
        <p:spPr>
          <a:xfrm rot="0">
            <a:off x="682714" y="7892223"/>
            <a:ext cx="1980065" cy="1221227"/>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Furnishings and durable household equipment </a:t>
            </a:r>
          </a:p>
        </p:txBody>
      </p:sp>
      <p:sp>
        <p:nvSpPr>
          <p:cNvPr name="TextBox 81" id="81"/>
          <p:cNvSpPr txBox="true"/>
          <p:nvPr/>
        </p:nvSpPr>
        <p:spPr>
          <a:xfrm rot="0">
            <a:off x="3192257" y="7961416"/>
            <a:ext cx="1758410" cy="916460"/>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Recreational goods and vehicles </a:t>
            </a:r>
          </a:p>
        </p:txBody>
      </p:sp>
      <p:sp>
        <p:nvSpPr>
          <p:cNvPr name="TextBox 82" id="82"/>
          <p:cNvSpPr txBox="true"/>
          <p:nvPr/>
        </p:nvSpPr>
        <p:spPr>
          <a:xfrm rot="0">
            <a:off x="8220058" y="8790545"/>
            <a:ext cx="1399589" cy="916460"/>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Clothing and footwear </a:t>
            </a:r>
          </a:p>
        </p:txBody>
      </p:sp>
      <p:sp>
        <p:nvSpPr>
          <p:cNvPr name="TextBox 83" id="83"/>
          <p:cNvSpPr txBox="true"/>
          <p:nvPr/>
        </p:nvSpPr>
        <p:spPr>
          <a:xfrm rot="0">
            <a:off x="5369194" y="8463843"/>
            <a:ext cx="2235941" cy="916460"/>
          </a:xfrm>
          <a:prstGeom prst="rect">
            <a:avLst/>
          </a:prstGeom>
        </p:spPr>
        <p:txBody>
          <a:bodyPr anchor="t" rtlCol="false" tIns="0" lIns="0" bIns="0" rIns="0">
            <a:spAutoFit/>
          </a:bodyPr>
          <a:lstStyle/>
          <a:p>
            <a:pPr algn="ctr">
              <a:lnSpc>
                <a:spcPts val="2412"/>
              </a:lnSpc>
              <a:spcBef>
                <a:spcPct val="0"/>
              </a:spcBef>
            </a:pPr>
            <a:r>
              <a:rPr lang="en-US" sz="1899" spc="75">
                <a:solidFill>
                  <a:srgbClr val="000000"/>
                </a:solidFill>
                <a:latin typeface="Nunito"/>
                <a:ea typeface="Nunito"/>
                <a:cs typeface="Nunito"/>
                <a:sym typeface="Nunito"/>
              </a:rPr>
              <a:t> Gasoline and other energy goods </a:t>
            </a:r>
          </a:p>
        </p:txBody>
      </p:sp>
      <p:grpSp>
        <p:nvGrpSpPr>
          <p:cNvPr name="Group 84" id="84"/>
          <p:cNvGrpSpPr/>
          <p:nvPr/>
        </p:nvGrpSpPr>
        <p:grpSpPr>
          <a:xfrm rot="0">
            <a:off x="361427" y="1019254"/>
            <a:ext cx="2882806" cy="1303783"/>
            <a:chOff x="0" y="0"/>
            <a:chExt cx="759258" cy="343383"/>
          </a:xfrm>
        </p:grpSpPr>
        <p:sp>
          <p:nvSpPr>
            <p:cNvPr name="Freeform 85" id="85"/>
            <p:cNvSpPr/>
            <p:nvPr/>
          </p:nvSpPr>
          <p:spPr>
            <a:xfrm flipH="false" flipV="false" rot="0">
              <a:off x="0" y="0"/>
              <a:ext cx="759258" cy="343383"/>
            </a:xfrm>
            <a:custGeom>
              <a:avLst/>
              <a:gdLst/>
              <a:ahLst/>
              <a:cxnLst/>
              <a:rect r="r" b="b" t="t" l="l"/>
              <a:pathLst>
                <a:path h="343383" w="759258">
                  <a:moveTo>
                    <a:pt x="56397" y="0"/>
                  </a:moveTo>
                  <a:lnTo>
                    <a:pt x="702861" y="0"/>
                  </a:lnTo>
                  <a:cubicBezTo>
                    <a:pt x="734008" y="0"/>
                    <a:pt x="759258" y="25250"/>
                    <a:pt x="759258" y="56397"/>
                  </a:cubicBezTo>
                  <a:lnTo>
                    <a:pt x="759258" y="286987"/>
                  </a:lnTo>
                  <a:cubicBezTo>
                    <a:pt x="759258" y="318134"/>
                    <a:pt x="734008" y="343383"/>
                    <a:pt x="702861" y="343383"/>
                  </a:cubicBezTo>
                  <a:lnTo>
                    <a:pt x="56397" y="343383"/>
                  </a:lnTo>
                  <a:cubicBezTo>
                    <a:pt x="25250" y="343383"/>
                    <a:pt x="0" y="318134"/>
                    <a:pt x="0" y="286987"/>
                  </a:cubicBezTo>
                  <a:lnTo>
                    <a:pt x="0" y="56397"/>
                  </a:lnTo>
                  <a:cubicBezTo>
                    <a:pt x="0" y="25250"/>
                    <a:pt x="25250" y="0"/>
                    <a:pt x="56397" y="0"/>
                  </a:cubicBezTo>
                  <a:close/>
                </a:path>
              </a:pathLst>
            </a:custGeom>
            <a:solidFill>
              <a:srgbClr val="F9DADA"/>
            </a:solidFill>
          </p:spPr>
        </p:sp>
        <p:sp>
          <p:nvSpPr>
            <p:cNvPr name="TextBox 86" id="86"/>
            <p:cNvSpPr txBox="true"/>
            <p:nvPr/>
          </p:nvSpPr>
          <p:spPr>
            <a:xfrm>
              <a:off x="0" y="0"/>
              <a:ext cx="759258" cy="343383"/>
            </a:xfrm>
            <a:prstGeom prst="rect">
              <a:avLst/>
            </a:prstGeom>
          </p:spPr>
          <p:txBody>
            <a:bodyPr anchor="ctr" rtlCol="false" tIns="50800" lIns="50800" bIns="50800" rIns="50800"/>
            <a:lstStyle/>
            <a:p>
              <a:pPr algn="ctr">
                <a:lnSpc>
                  <a:spcPts val="2286"/>
                </a:lnSpc>
              </a:pPr>
              <a:r>
                <a:rPr lang="en-US" sz="1800" spc="72">
                  <a:solidFill>
                    <a:srgbClr val="000000"/>
                  </a:solidFill>
                  <a:latin typeface="Nunito"/>
                  <a:ea typeface="Nunito"/>
                  <a:cs typeface="Nunito"/>
                  <a:sym typeface="Nunito"/>
                </a:rPr>
                <a:t>Desired Consumption (Will vary based on income/ consumer outlook)</a:t>
              </a:r>
            </a:p>
          </p:txBody>
        </p:sp>
      </p:grpSp>
      <p:grpSp>
        <p:nvGrpSpPr>
          <p:cNvPr name="Group 87" id="87"/>
          <p:cNvGrpSpPr/>
          <p:nvPr/>
        </p:nvGrpSpPr>
        <p:grpSpPr>
          <a:xfrm rot="0">
            <a:off x="361427" y="2647050"/>
            <a:ext cx="2882806" cy="1303783"/>
            <a:chOff x="0" y="0"/>
            <a:chExt cx="759258" cy="343383"/>
          </a:xfrm>
        </p:grpSpPr>
        <p:sp>
          <p:nvSpPr>
            <p:cNvPr name="Freeform 88" id="88"/>
            <p:cNvSpPr/>
            <p:nvPr/>
          </p:nvSpPr>
          <p:spPr>
            <a:xfrm flipH="false" flipV="false" rot="0">
              <a:off x="0" y="0"/>
              <a:ext cx="759258" cy="343383"/>
            </a:xfrm>
            <a:custGeom>
              <a:avLst/>
              <a:gdLst/>
              <a:ahLst/>
              <a:cxnLst/>
              <a:rect r="r" b="b" t="t" l="l"/>
              <a:pathLst>
                <a:path h="343383" w="759258">
                  <a:moveTo>
                    <a:pt x="56397" y="0"/>
                  </a:moveTo>
                  <a:lnTo>
                    <a:pt x="702861" y="0"/>
                  </a:lnTo>
                  <a:cubicBezTo>
                    <a:pt x="734008" y="0"/>
                    <a:pt x="759258" y="25250"/>
                    <a:pt x="759258" y="56397"/>
                  </a:cubicBezTo>
                  <a:lnTo>
                    <a:pt x="759258" y="286987"/>
                  </a:lnTo>
                  <a:cubicBezTo>
                    <a:pt x="759258" y="318134"/>
                    <a:pt x="734008" y="343383"/>
                    <a:pt x="702861" y="343383"/>
                  </a:cubicBezTo>
                  <a:lnTo>
                    <a:pt x="56397" y="343383"/>
                  </a:lnTo>
                  <a:cubicBezTo>
                    <a:pt x="25250" y="343383"/>
                    <a:pt x="0" y="318134"/>
                    <a:pt x="0" y="286987"/>
                  </a:cubicBezTo>
                  <a:lnTo>
                    <a:pt x="0" y="56397"/>
                  </a:lnTo>
                  <a:cubicBezTo>
                    <a:pt x="0" y="25250"/>
                    <a:pt x="25250" y="0"/>
                    <a:pt x="56397" y="0"/>
                  </a:cubicBezTo>
                  <a:close/>
                </a:path>
              </a:pathLst>
            </a:custGeom>
            <a:solidFill>
              <a:srgbClr val="F9DADA"/>
            </a:solidFill>
          </p:spPr>
        </p:sp>
        <p:sp>
          <p:nvSpPr>
            <p:cNvPr name="TextBox 89" id="89"/>
            <p:cNvSpPr txBox="true"/>
            <p:nvPr/>
          </p:nvSpPr>
          <p:spPr>
            <a:xfrm>
              <a:off x="0" y="0"/>
              <a:ext cx="759258" cy="343383"/>
            </a:xfrm>
            <a:prstGeom prst="rect">
              <a:avLst/>
            </a:prstGeom>
          </p:spPr>
          <p:txBody>
            <a:bodyPr anchor="ctr" rtlCol="false" tIns="50800" lIns="50800" bIns="50800" rIns="50800"/>
            <a:lstStyle/>
            <a:p>
              <a:pPr algn="ctr">
                <a:lnSpc>
                  <a:spcPts val="2286"/>
                </a:lnSpc>
              </a:pPr>
              <a:r>
                <a:rPr lang="en-US" sz="1800" spc="72">
                  <a:solidFill>
                    <a:srgbClr val="000000"/>
                  </a:solidFill>
                  <a:latin typeface="Nunito"/>
                  <a:ea typeface="Nunito"/>
                  <a:cs typeface="Nunito"/>
                  <a:sym typeface="Nunito"/>
                </a:rPr>
                <a:t>Autonomous Consumption (Essentials, will not vary even in downturns)</a:t>
              </a:r>
            </a:p>
          </p:txBody>
        </p:sp>
      </p:grpSp>
      <p:sp>
        <p:nvSpPr>
          <p:cNvPr name="AutoShape 90" id="90"/>
          <p:cNvSpPr/>
          <p:nvPr/>
        </p:nvSpPr>
        <p:spPr>
          <a:xfrm flipH="true">
            <a:off x="3433052" y="1690196"/>
            <a:ext cx="0" cy="1589696"/>
          </a:xfrm>
          <a:prstGeom prst="line">
            <a:avLst/>
          </a:prstGeom>
          <a:ln cap="flat" w="38100">
            <a:solidFill>
              <a:srgbClr val="000000"/>
            </a:solidFill>
            <a:prstDash val="solid"/>
            <a:headEnd type="none" len="sm" w="sm"/>
            <a:tailEnd type="none" len="sm" w="sm"/>
          </a:ln>
        </p:spPr>
      </p:sp>
      <p:sp>
        <p:nvSpPr>
          <p:cNvPr name="AutoShape 91" id="91"/>
          <p:cNvSpPr/>
          <p:nvPr/>
        </p:nvSpPr>
        <p:spPr>
          <a:xfrm>
            <a:off x="3433052" y="2485044"/>
            <a:ext cx="3943964" cy="10383"/>
          </a:xfrm>
          <a:prstGeom prst="line">
            <a:avLst/>
          </a:prstGeom>
          <a:ln cap="flat" w="38100">
            <a:solidFill>
              <a:srgbClr val="000000"/>
            </a:solidFill>
            <a:prstDash val="solid"/>
            <a:headEnd type="none" len="sm" w="sm"/>
            <a:tailEnd type="none" len="sm" w="sm"/>
          </a:ln>
        </p:spPr>
      </p:sp>
      <p:sp>
        <p:nvSpPr>
          <p:cNvPr name="AutoShape 92" id="92"/>
          <p:cNvSpPr/>
          <p:nvPr/>
        </p:nvSpPr>
        <p:spPr>
          <a:xfrm flipV="true">
            <a:off x="3244233" y="1690196"/>
            <a:ext cx="188818" cy="0"/>
          </a:xfrm>
          <a:prstGeom prst="line">
            <a:avLst/>
          </a:prstGeom>
          <a:ln cap="flat" w="38100">
            <a:solidFill>
              <a:srgbClr val="000000"/>
            </a:solidFill>
            <a:prstDash val="solid"/>
            <a:headEnd type="none" len="sm" w="sm"/>
            <a:tailEnd type="none" len="sm" w="sm"/>
          </a:ln>
        </p:spPr>
      </p:sp>
      <p:sp>
        <p:nvSpPr>
          <p:cNvPr name="AutoShape 93" id="93"/>
          <p:cNvSpPr/>
          <p:nvPr/>
        </p:nvSpPr>
        <p:spPr>
          <a:xfrm flipV="true">
            <a:off x="3263283" y="3279892"/>
            <a:ext cx="188818"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TextBox 2" id="2"/>
          <p:cNvSpPr txBox="true"/>
          <p:nvPr/>
        </p:nvSpPr>
        <p:spPr>
          <a:xfrm rot="0">
            <a:off x="1329583" y="2750751"/>
            <a:ext cx="7814417" cy="5813933"/>
          </a:xfrm>
          <a:prstGeom prst="rect">
            <a:avLst/>
          </a:prstGeom>
        </p:spPr>
        <p:txBody>
          <a:bodyPr anchor="t" rtlCol="false" tIns="0" lIns="0" bIns="0" rIns="0">
            <a:spAutoFit/>
          </a:bodyPr>
          <a:lstStyle/>
          <a:p>
            <a:pPr algn="l" marL="604519" indent="-302260" lvl="1">
              <a:lnSpc>
                <a:spcPts val="3555"/>
              </a:lnSpc>
              <a:spcBef>
                <a:spcPct val="0"/>
              </a:spcBef>
              <a:buFont typeface="Arial"/>
              <a:buChar char="•"/>
            </a:pPr>
            <a:r>
              <a:rPr lang="en-US" b="true" sz="2799" spc="111">
                <a:solidFill>
                  <a:srgbClr val="000000"/>
                </a:solidFill>
                <a:latin typeface="Nunito Bold"/>
                <a:ea typeface="Nunito Bold"/>
                <a:cs typeface="Nunito Bold"/>
                <a:sym typeface="Nunito Bold"/>
              </a:rPr>
              <a:t>University of Michigan C</a:t>
            </a:r>
            <a:r>
              <a:rPr lang="en-US" b="true" sz="2799" spc="111">
                <a:solidFill>
                  <a:srgbClr val="000000"/>
                </a:solidFill>
                <a:latin typeface="Nunito Bold"/>
                <a:ea typeface="Nunito Bold"/>
                <a:cs typeface="Nunito Bold"/>
                <a:sym typeface="Nunito Bold"/>
              </a:rPr>
              <a:t>onsumer Sentiment Index</a:t>
            </a:r>
            <a:r>
              <a:rPr lang="en-US" sz="2799" spc="111">
                <a:solidFill>
                  <a:srgbClr val="000000"/>
                </a:solidFill>
                <a:latin typeface="Nunito"/>
                <a:ea typeface="Nunito"/>
                <a:cs typeface="Nunito"/>
                <a:sym typeface="Nunito"/>
              </a:rPr>
              <a:t> can signal future consumption trends.</a:t>
            </a:r>
          </a:p>
          <a:p>
            <a:pPr algn="l" marL="604519" indent="-302260" lvl="1">
              <a:lnSpc>
                <a:spcPts val="3555"/>
              </a:lnSpc>
              <a:spcBef>
                <a:spcPct val="0"/>
              </a:spcBef>
              <a:buFont typeface="Arial"/>
              <a:buChar char="•"/>
            </a:pPr>
            <a:r>
              <a:rPr lang="en-US" sz="2799" spc="111">
                <a:solidFill>
                  <a:srgbClr val="000000"/>
                </a:solidFill>
                <a:latin typeface="Nunito"/>
                <a:ea typeface="Nunito"/>
                <a:cs typeface="Nunito"/>
                <a:sym typeface="Nunito"/>
              </a:rPr>
              <a:t>Consumer spending accounts for</a:t>
            </a:r>
            <a:r>
              <a:rPr lang="en-US" sz="2799" spc="111">
                <a:solidFill>
                  <a:srgbClr val="E75A59"/>
                </a:solidFill>
                <a:latin typeface="Nunito"/>
                <a:ea typeface="Nunito"/>
                <a:cs typeface="Nunito"/>
                <a:sym typeface="Nunito"/>
              </a:rPr>
              <a:t> </a:t>
            </a:r>
            <a:r>
              <a:rPr lang="en-US" b="true" sz="2799" spc="111">
                <a:solidFill>
                  <a:srgbClr val="E75A59"/>
                </a:solidFill>
                <a:latin typeface="Nunito Bold"/>
                <a:ea typeface="Nunito Bold"/>
                <a:cs typeface="Nunito Bold"/>
                <a:sym typeface="Nunito Bold"/>
              </a:rPr>
              <a:t>~70%</a:t>
            </a:r>
            <a:r>
              <a:rPr lang="en-US" sz="2799" spc="111">
                <a:solidFill>
                  <a:srgbClr val="000000"/>
                </a:solidFill>
                <a:latin typeface="Nunito"/>
                <a:ea typeface="Nunito"/>
                <a:cs typeface="Nunito"/>
                <a:sym typeface="Nunito"/>
              </a:rPr>
              <a:t> of GDP</a:t>
            </a:r>
          </a:p>
          <a:p>
            <a:pPr algn="l" marL="604519" indent="-302260" lvl="1">
              <a:lnSpc>
                <a:spcPts val="3555"/>
              </a:lnSpc>
              <a:spcBef>
                <a:spcPct val="0"/>
              </a:spcBef>
              <a:buFont typeface="Arial"/>
              <a:buChar char="•"/>
            </a:pPr>
            <a:r>
              <a:rPr lang="en-US" sz="2799" spc="111">
                <a:solidFill>
                  <a:srgbClr val="000000"/>
                </a:solidFill>
                <a:latin typeface="Nunito"/>
                <a:ea typeface="Nunito"/>
                <a:cs typeface="Nunito"/>
                <a:sym typeface="Nunito"/>
              </a:rPr>
              <a:t>When sentiment drops, households cut back on discretionary spending, leading to slower economic growth.</a:t>
            </a:r>
          </a:p>
          <a:p>
            <a:pPr algn="l" marL="604519" indent="-302260" lvl="1">
              <a:lnSpc>
                <a:spcPts val="3555"/>
              </a:lnSpc>
              <a:spcBef>
                <a:spcPct val="0"/>
              </a:spcBef>
              <a:buFont typeface="Arial"/>
              <a:buChar char="•"/>
            </a:pPr>
            <a:r>
              <a:rPr lang="en-US" sz="2799" spc="111">
                <a:solidFill>
                  <a:srgbClr val="000000"/>
                </a:solidFill>
                <a:latin typeface="Nunito"/>
                <a:ea typeface="Nunito"/>
                <a:cs typeface="Nunito"/>
                <a:sym typeface="Nunito"/>
              </a:rPr>
              <a:t>The “buying conditions for durable goods” component is especially predictive, as consumers delay big-ticket purchases during uncertainty.</a:t>
            </a:r>
          </a:p>
          <a:p>
            <a:pPr algn="l">
              <a:lnSpc>
                <a:spcPts val="3555"/>
              </a:lnSpc>
              <a:spcBef>
                <a:spcPct val="0"/>
              </a:spcBef>
            </a:pPr>
          </a:p>
        </p:txBody>
      </p:sp>
      <p:sp>
        <p:nvSpPr>
          <p:cNvPr name="TextBox 3" id="3"/>
          <p:cNvSpPr txBox="true"/>
          <p:nvPr/>
        </p:nvSpPr>
        <p:spPr>
          <a:xfrm rot="0">
            <a:off x="5634400" y="1465632"/>
            <a:ext cx="7019200" cy="694243"/>
          </a:xfrm>
          <a:prstGeom prst="rect">
            <a:avLst/>
          </a:prstGeom>
        </p:spPr>
        <p:txBody>
          <a:bodyPr anchor="t" rtlCol="false" tIns="0" lIns="0" bIns="0" rIns="0">
            <a:spAutoFit/>
          </a:bodyPr>
          <a:lstStyle/>
          <a:p>
            <a:pPr algn="ctr">
              <a:lnSpc>
                <a:spcPts val="5587"/>
              </a:lnSpc>
            </a:pPr>
            <a:r>
              <a:rPr lang="en-US" sz="4399" spc="175">
                <a:solidFill>
                  <a:srgbClr val="546873"/>
                </a:solidFill>
                <a:latin typeface="Nunito"/>
                <a:ea typeface="Nunito"/>
                <a:cs typeface="Nunito"/>
                <a:sym typeface="Nunito"/>
              </a:rPr>
              <a:t>Y = </a:t>
            </a:r>
            <a:r>
              <a:rPr lang="en-US" b="true" sz="4399" spc="175">
                <a:solidFill>
                  <a:srgbClr val="FF3131"/>
                </a:solidFill>
                <a:latin typeface="Nunito Bold"/>
                <a:ea typeface="Nunito Bold"/>
                <a:cs typeface="Nunito Bold"/>
                <a:sym typeface="Nunito Bold"/>
              </a:rPr>
              <a:t>C</a:t>
            </a:r>
            <a:r>
              <a:rPr lang="en-US" sz="4399" spc="175">
                <a:solidFill>
                  <a:srgbClr val="546873"/>
                </a:solidFill>
                <a:latin typeface="Nunito"/>
                <a:ea typeface="Nunito"/>
                <a:cs typeface="Nunito"/>
                <a:sym typeface="Nunito"/>
              </a:rPr>
              <a:t> + I + G + (X - M)</a:t>
            </a:r>
          </a:p>
        </p:txBody>
      </p:sp>
      <p:sp>
        <p:nvSpPr>
          <p:cNvPr name="TextBox 4" id="4"/>
          <p:cNvSpPr txBox="true"/>
          <p:nvPr/>
        </p:nvSpPr>
        <p:spPr>
          <a:xfrm rot="0">
            <a:off x="1028700" y="383583"/>
            <a:ext cx="13680302" cy="504750"/>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Q1: Identifying </a:t>
            </a:r>
            <a:r>
              <a:rPr lang="en-US" b="true" sz="3215" spc="128">
                <a:solidFill>
                  <a:srgbClr val="FF3131"/>
                </a:solidFill>
                <a:latin typeface="Nunito Bold"/>
                <a:ea typeface="Nunito Bold"/>
                <a:cs typeface="Nunito Bold"/>
                <a:sym typeface="Nunito Bold"/>
              </a:rPr>
              <a:t>key predictors</a:t>
            </a:r>
            <a:r>
              <a:rPr lang="en-US" sz="3215" spc="128">
                <a:solidFill>
                  <a:srgbClr val="000000"/>
                </a:solidFill>
                <a:latin typeface="Nunito"/>
                <a:ea typeface="Nunito"/>
                <a:cs typeface="Nunito"/>
                <a:sym typeface="Nunito"/>
              </a:rPr>
              <a:t> of </a:t>
            </a:r>
            <a:r>
              <a:rPr lang="en-US" b="true" sz="3215" spc="128">
                <a:solidFill>
                  <a:srgbClr val="FF3131"/>
                </a:solidFill>
                <a:latin typeface="Nunito Bold"/>
                <a:ea typeface="Nunito Bold"/>
                <a:cs typeface="Nunito Bold"/>
                <a:sym typeface="Nunito Bold"/>
              </a:rPr>
              <a:t>economic downturns </a:t>
            </a:r>
          </a:p>
        </p:txBody>
      </p:sp>
      <p:graphicFrame>
        <p:nvGraphicFramePr>
          <p:cNvPr name="Table 5" id="5"/>
          <p:cNvGraphicFramePr>
            <a:graphicFrameLocks noGrp="true"/>
          </p:cNvGraphicFramePr>
          <p:nvPr/>
        </p:nvGraphicFramePr>
        <p:xfrm>
          <a:off x="10366310" y="2765749"/>
          <a:ext cx="7315200" cy="5387651"/>
        </p:xfrm>
        <a:graphic>
          <a:graphicData uri="http://schemas.openxmlformats.org/drawingml/2006/table">
            <a:tbl>
              <a:tblPr/>
              <a:tblGrid>
                <a:gridCol w="3657600"/>
                <a:gridCol w="3657600"/>
              </a:tblGrid>
              <a:tr h="1026434">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Variable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FRED MNEMONIC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2769">
                <a:tc>
                  <a:txBody>
                    <a:bodyPr anchor="t" rtlCol="false"/>
                    <a:lstStyle/>
                    <a:p>
                      <a:pPr algn="ctr">
                        <a:lnSpc>
                          <a:spcPts val="2520"/>
                        </a:lnSpc>
                        <a:defRPr/>
                      </a:pPr>
                      <a:r>
                        <a:rPr lang="en-US" sz="1800">
                          <a:solidFill>
                            <a:srgbClr val="000000"/>
                          </a:solidFill>
                          <a:latin typeface="Nunito"/>
                          <a:ea typeface="Nunito"/>
                          <a:cs typeface="Nunito"/>
                          <a:sym typeface="Nunito"/>
                        </a:rPr>
                        <a:t>University of Michigan Consumer Sentiment Index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UMCSENTx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5581">
                <a:tc>
                  <a:txBody>
                    <a:bodyPr anchor="t" rtlCol="false"/>
                    <a:lstStyle/>
                    <a:p>
                      <a:pPr algn="ctr">
                        <a:lnSpc>
                          <a:spcPts val="2520"/>
                        </a:lnSpc>
                        <a:defRPr/>
                      </a:pPr>
                      <a:r>
                        <a:rPr lang="en-US" sz="1800">
                          <a:solidFill>
                            <a:srgbClr val="000000"/>
                          </a:solidFill>
                          <a:latin typeface="Nunito"/>
                          <a:ea typeface="Nunito"/>
                          <a:cs typeface="Nunito"/>
                          <a:sym typeface="Nunito"/>
                        </a:rPr>
                        <a:t>PCE: Recreational goods and vehicles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DREQRG3Q086SBEA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434">
                <a:tc>
                  <a:txBody>
                    <a:bodyPr anchor="t" rtlCol="false"/>
                    <a:lstStyle/>
                    <a:p>
                      <a:pPr algn="ctr">
                        <a:lnSpc>
                          <a:spcPts val="2520"/>
                        </a:lnSpc>
                        <a:defRPr/>
                      </a:pPr>
                      <a:r>
                        <a:rPr lang="en-US" sz="1800">
                          <a:solidFill>
                            <a:srgbClr val="000000"/>
                          </a:solidFill>
                          <a:latin typeface="Nunito"/>
                          <a:ea typeface="Nunito"/>
                          <a:cs typeface="Nunito"/>
                          <a:sym typeface="Nunito"/>
                        </a:rPr>
                        <a:t>PCE:  Clothing and footwear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DCLORG3Q086SBEA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434">
                <a:tc>
                  <a:txBody>
                    <a:bodyPr anchor="t" rtlCol="false"/>
                    <a:lstStyle/>
                    <a:p>
                      <a:pPr algn="ctr">
                        <a:lnSpc>
                          <a:spcPts val="2520"/>
                        </a:lnSpc>
                        <a:defRPr/>
                      </a:pPr>
                      <a:r>
                        <a:rPr lang="en-US" sz="1800">
                          <a:solidFill>
                            <a:srgbClr val="000000"/>
                          </a:solidFill>
                          <a:latin typeface="Nunito"/>
                          <a:ea typeface="Nunito"/>
                          <a:cs typeface="Nunito"/>
                          <a:sym typeface="Nunito"/>
                        </a:rPr>
                        <a:t>PCE: Recreational Services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DRCARG3Q086SBEA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15174378" y="0"/>
            <a:ext cx="2595047" cy="2565853"/>
          </a:xfrm>
          <a:custGeom>
            <a:avLst/>
            <a:gdLst/>
            <a:ahLst/>
            <a:cxnLst/>
            <a:rect r="r" b="b" t="t" l="l"/>
            <a:pathLst>
              <a:path h="2565853" w="2595047">
                <a:moveTo>
                  <a:pt x="0" y="0"/>
                </a:moveTo>
                <a:lnTo>
                  <a:pt x="2595047" y="0"/>
                </a:lnTo>
                <a:lnTo>
                  <a:pt x="2595047" y="2565853"/>
                </a:lnTo>
                <a:lnTo>
                  <a:pt x="0" y="2565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TextBox 2" id="2"/>
          <p:cNvSpPr txBox="true"/>
          <p:nvPr/>
        </p:nvSpPr>
        <p:spPr>
          <a:xfrm rot="0">
            <a:off x="2275380" y="1673839"/>
            <a:ext cx="7019200" cy="694243"/>
          </a:xfrm>
          <a:prstGeom prst="rect">
            <a:avLst/>
          </a:prstGeom>
        </p:spPr>
        <p:txBody>
          <a:bodyPr anchor="t" rtlCol="false" tIns="0" lIns="0" bIns="0" rIns="0">
            <a:spAutoFit/>
          </a:bodyPr>
          <a:lstStyle/>
          <a:p>
            <a:pPr algn="ctr">
              <a:lnSpc>
                <a:spcPts val="5587"/>
              </a:lnSpc>
            </a:pPr>
            <a:r>
              <a:rPr lang="en-US" sz="4399" spc="175">
                <a:solidFill>
                  <a:srgbClr val="546873"/>
                </a:solidFill>
                <a:latin typeface="Nunito"/>
                <a:ea typeface="Nunito"/>
                <a:cs typeface="Nunito"/>
                <a:sym typeface="Nunito"/>
              </a:rPr>
              <a:t>Y = C + </a:t>
            </a:r>
            <a:r>
              <a:rPr lang="en-US" b="true" sz="4399" spc="175">
                <a:solidFill>
                  <a:srgbClr val="FF3131"/>
                </a:solidFill>
                <a:latin typeface="Nunito Bold"/>
                <a:ea typeface="Nunito Bold"/>
                <a:cs typeface="Nunito Bold"/>
                <a:sym typeface="Nunito Bold"/>
              </a:rPr>
              <a:t>I</a:t>
            </a:r>
            <a:r>
              <a:rPr lang="en-US" sz="4399" spc="175">
                <a:solidFill>
                  <a:srgbClr val="546873"/>
                </a:solidFill>
                <a:latin typeface="Nunito"/>
                <a:ea typeface="Nunito"/>
                <a:cs typeface="Nunito"/>
                <a:sym typeface="Nunito"/>
              </a:rPr>
              <a:t> + G + (X - M)</a:t>
            </a:r>
          </a:p>
        </p:txBody>
      </p:sp>
      <p:sp>
        <p:nvSpPr>
          <p:cNvPr name="AutoShape 3" id="3"/>
          <p:cNvSpPr/>
          <p:nvPr/>
        </p:nvSpPr>
        <p:spPr>
          <a:xfrm flipH="true">
            <a:off x="3911517" y="2279403"/>
            <a:ext cx="1059180" cy="572063"/>
          </a:xfrm>
          <a:prstGeom prst="line">
            <a:avLst/>
          </a:prstGeom>
          <a:ln cap="flat" w="38100">
            <a:solidFill>
              <a:srgbClr val="000000"/>
            </a:solidFill>
            <a:prstDash val="solid"/>
            <a:headEnd type="none" len="sm" w="sm"/>
            <a:tailEnd type="triangle" len="med" w="lg"/>
          </a:ln>
        </p:spPr>
      </p:sp>
      <p:sp>
        <p:nvSpPr>
          <p:cNvPr name="TextBox 4" id="4"/>
          <p:cNvSpPr txBox="true"/>
          <p:nvPr/>
        </p:nvSpPr>
        <p:spPr>
          <a:xfrm rot="0">
            <a:off x="1140667" y="3601415"/>
            <a:ext cx="9586526" cy="5444236"/>
          </a:xfrm>
          <a:prstGeom prst="rect">
            <a:avLst/>
          </a:prstGeom>
        </p:spPr>
        <p:txBody>
          <a:bodyPr anchor="t" rtlCol="false" tIns="0" lIns="0" bIns="0" rIns="0">
            <a:spAutoFit/>
          </a:bodyPr>
          <a:lstStyle/>
          <a:p>
            <a:pPr algn="l" marL="561337" indent="-280669" lvl="1">
              <a:lnSpc>
                <a:spcPts val="3301"/>
              </a:lnSpc>
              <a:buFont typeface="Arial"/>
              <a:buChar char="•"/>
            </a:pPr>
            <a:r>
              <a:rPr lang="en-US" b="true" sz="2599" spc="103">
                <a:solidFill>
                  <a:srgbClr val="000000"/>
                </a:solidFill>
                <a:latin typeface="Nunito Bold"/>
                <a:ea typeface="Nunito Bold"/>
                <a:cs typeface="Nunito Bold"/>
                <a:sym typeface="Nunito Bold"/>
              </a:rPr>
              <a:t>Real Gross Private Domestic Investment </a:t>
            </a:r>
          </a:p>
          <a:p>
            <a:pPr algn="l" marL="1122675" indent="-374225" lvl="2">
              <a:lnSpc>
                <a:spcPts val="3301"/>
              </a:lnSpc>
              <a:buFont typeface="Arial"/>
              <a:buChar char="⚬"/>
            </a:pPr>
            <a:r>
              <a:rPr lang="en-US" sz="2599" spc="103">
                <a:solidFill>
                  <a:srgbClr val="000000"/>
                </a:solidFill>
                <a:latin typeface="Nunito"/>
                <a:ea typeface="Nunito"/>
                <a:cs typeface="Nunito"/>
                <a:sym typeface="Nunito"/>
              </a:rPr>
              <a:t>Reflects overall investor confidence in future growth</a:t>
            </a:r>
          </a:p>
          <a:p>
            <a:pPr algn="l" marL="561337" indent="-280669" lvl="1">
              <a:lnSpc>
                <a:spcPts val="3301"/>
              </a:lnSpc>
              <a:buFont typeface="Arial"/>
              <a:buChar char="•"/>
            </a:pPr>
            <a:r>
              <a:rPr lang="en-US" b="true" sz="2599" spc="103">
                <a:solidFill>
                  <a:srgbClr val="000000"/>
                </a:solidFill>
                <a:latin typeface="Nunito Bold"/>
                <a:ea typeface="Nunito Bold"/>
                <a:cs typeface="Nunito Bold"/>
                <a:sym typeface="Nunito Bold"/>
              </a:rPr>
              <a:t>Real private fixed investment: Residential</a:t>
            </a:r>
          </a:p>
          <a:p>
            <a:pPr algn="l" marL="1122675" indent="-374225" lvl="2">
              <a:lnSpc>
                <a:spcPts val="3301"/>
              </a:lnSpc>
              <a:buFont typeface="Arial"/>
              <a:buChar char="⚬"/>
            </a:pPr>
            <a:r>
              <a:rPr lang="en-US" sz="2599" spc="103">
                <a:solidFill>
                  <a:srgbClr val="000000"/>
                </a:solidFill>
                <a:latin typeface="Nunito"/>
                <a:ea typeface="Nunito"/>
                <a:cs typeface="Nunito"/>
                <a:sym typeface="Nunito"/>
              </a:rPr>
              <a:t>Housing market is highly sensitive to shifts in interest rates, consumer confidence, and income expectations</a:t>
            </a:r>
          </a:p>
          <a:p>
            <a:pPr algn="l" marL="561337" indent="-280669" lvl="1">
              <a:lnSpc>
                <a:spcPts val="3301"/>
              </a:lnSpc>
              <a:buFont typeface="Arial"/>
              <a:buChar char="•"/>
            </a:pPr>
            <a:r>
              <a:rPr lang="en-US" b="true" sz="2599" spc="103">
                <a:solidFill>
                  <a:srgbClr val="000000"/>
                </a:solidFill>
                <a:latin typeface="Nunito Bold"/>
                <a:ea typeface="Nunito Bold"/>
                <a:cs typeface="Nunito Bold"/>
                <a:sym typeface="Nunito Bold"/>
              </a:rPr>
              <a:t>Industrial Production: Business Equipment </a:t>
            </a:r>
          </a:p>
          <a:p>
            <a:pPr algn="l" marL="1122675" indent="-374225" lvl="2">
              <a:lnSpc>
                <a:spcPts val="3301"/>
              </a:lnSpc>
              <a:buFont typeface="Arial"/>
              <a:buChar char="⚬"/>
            </a:pPr>
            <a:r>
              <a:rPr lang="en-US" sz="2599" spc="103">
                <a:solidFill>
                  <a:srgbClr val="000000"/>
                </a:solidFill>
                <a:latin typeface="Nunito"/>
                <a:ea typeface="Nunito"/>
                <a:cs typeface="Nunito"/>
                <a:sym typeface="Nunito"/>
              </a:rPr>
              <a:t>When businesses expect robust demand, they invest in machinery and equipment to boost capacity</a:t>
            </a:r>
          </a:p>
          <a:p>
            <a:pPr algn="l" marL="1122675" indent="-374225" lvl="2">
              <a:lnSpc>
                <a:spcPts val="3301"/>
              </a:lnSpc>
              <a:buFont typeface="Arial"/>
              <a:buChar char="⚬"/>
            </a:pPr>
            <a:r>
              <a:rPr lang="en-US" sz="2599" spc="103">
                <a:solidFill>
                  <a:srgbClr val="000000"/>
                </a:solidFill>
                <a:latin typeface="Nunito"/>
                <a:ea typeface="Nunito"/>
                <a:cs typeface="Nunito"/>
                <a:sym typeface="Nunito"/>
              </a:rPr>
              <a:t>Conversely, when outlooks darken, firms scale back production plans</a:t>
            </a:r>
          </a:p>
          <a:p>
            <a:pPr algn="l">
              <a:lnSpc>
                <a:spcPts val="3301"/>
              </a:lnSpc>
              <a:spcBef>
                <a:spcPct val="0"/>
              </a:spcBef>
            </a:pPr>
          </a:p>
          <a:p>
            <a:pPr algn="l">
              <a:lnSpc>
                <a:spcPts val="3301"/>
              </a:lnSpc>
              <a:spcBef>
                <a:spcPct val="0"/>
              </a:spcBef>
            </a:pPr>
          </a:p>
        </p:txBody>
      </p:sp>
      <p:graphicFrame>
        <p:nvGraphicFramePr>
          <p:cNvPr name="Table 5" id="5"/>
          <p:cNvGraphicFramePr>
            <a:graphicFrameLocks noGrp="true"/>
          </p:cNvGraphicFramePr>
          <p:nvPr/>
        </p:nvGraphicFramePr>
        <p:xfrm>
          <a:off x="11590245" y="3620465"/>
          <a:ext cx="6237514" cy="5848373"/>
        </p:xfrm>
        <a:graphic>
          <a:graphicData uri="http://schemas.openxmlformats.org/drawingml/2006/table">
            <a:tbl>
              <a:tblPr/>
              <a:tblGrid>
                <a:gridCol w="3118757"/>
                <a:gridCol w="3118757"/>
              </a:tblGrid>
              <a:tr h="1325052">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Variable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Nunito Bold"/>
                          <a:ea typeface="Nunito Bold"/>
                          <a:cs typeface="Nunito Bold"/>
                          <a:sym typeface="Nunito Bold"/>
                        </a:rPr>
                        <a:t>FRED MNEMONIC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36505">
                <a:tc>
                  <a:txBody>
                    <a:bodyPr anchor="t" rtlCol="false"/>
                    <a:lstStyle/>
                    <a:p>
                      <a:pPr algn="ctr">
                        <a:lnSpc>
                          <a:spcPts val="2520"/>
                        </a:lnSpc>
                        <a:defRPr/>
                      </a:pPr>
                      <a:r>
                        <a:rPr lang="en-US" sz="1800">
                          <a:solidFill>
                            <a:srgbClr val="000000"/>
                          </a:solidFill>
                          <a:latin typeface="Nunito"/>
                          <a:ea typeface="Nunito"/>
                          <a:cs typeface="Nunito"/>
                          <a:sym typeface="Nunito"/>
                        </a:rPr>
                        <a:t>Real Gross Private Domestic Investment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GPDIC1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3408">
                <a:tc>
                  <a:txBody>
                    <a:bodyPr anchor="t" rtlCol="false"/>
                    <a:lstStyle/>
                    <a:p>
                      <a:pPr algn="ctr">
                        <a:lnSpc>
                          <a:spcPts val="2520"/>
                        </a:lnSpc>
                        <a:defRPr/>
                      </a:pPr>
                      <a:r>
                        <a:rPr lang="en-US" sz="1800">
                          <a:solidFill>
                            <a:srgbClr val="000000"/>
                          </a:solidFill>
                          <a:latin typeface="Nunito"/>
                          <a:ea typeface="Nunito"/>
                          <a:cs typeface="Nunito"/>
                          <a:sym typeface="Nunito"/>
                        </a:rPr>
                        <a:t>Industrial Production: Business Equipment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IPBUSEQ</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3408">
                <a:tc>
                  <a:txBody>
                    <a:bodyPr anchor="t" rtlCol="false"/>
                    <a:lstStyle/>
                    <a:p>
                      <a:pPr algn="ctr">
                        <a:lnSpc>
                          <a:spcPts val="2520"/>
                        </a:lnSpc>
                        <a:defRPr/>
                      </a:pPr>
                      <a:r>
                        <a:rPr lang="en-US" sz="1800">
                          <a:solidFill>
                            <a:srgbClr val="000000"/>
                          </a:solidFill>
                          <a:latin typeface="Nunito"/>
                          <a:ea typeface="Nunito"/>
                          <a:cs typeface="Nunito"/>
                          <a:sym typeface="Nunito"/>
                        </a:rPr>
                        <a:t>Real private fixed investment: Residential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ea typeface="Nunito"/>
                          <a:cs typeface="Nunito"/>
                          <a:sym typeface="Nunito"/>
                        </a:rPr>
                        <a:t>PRFIx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13818596" y="308376"/>
            <a:ext cx="3749394" cy="3055756"/>
          </a:xfrm>
          <a:custGeom>
            <a:avLst/>
            <a:gdLst/>
            <a:ahLst/>
            <a:cxnLst/>
            <a:rect r="r" b="b" t="t" l="l"/>
            <a:pathLst>
              <a:path h="3055756" w="3749394">
                <a:moveTo>
                  <a:pt x="0" y="0"/>
                </a:moveTo>
                <a:lnTo>
                  <a:pt x="3749394" y="0"/>
                </a:lnTo>
                <a:lnTo>
                  <a:pt x="3749394" y="3055756"/>
                </a:lnTo>
                <a:lnTo>
                  <a:pt x="0" y="3055756"/>
                </a:lnTo>
                <a:lnTo>
                  <a:pt x="0" y="0"/>
                </a:lnTo>
                <a:close/>
              </a:path>
            </a:pathLst>
          </a:custGeom>
          <a:blipFill>
            <a:blip r:embed="rId3"/>
            <a:stretch>
              <a:fillRect l="0" t="0" r="0" b="0"/>
            </a:stretch>
          </a:blipFill>
        </p:spPr>
      </p:sp>
      <p:sp>
        <p:nvSpPr>
          <p:cNvPr name="TextBox 7" id="7"/>
          <p:cNvSpPr txBox="true"/>
          <p:nvPr/>
        </p:nvSpPr>
        <p:spPr>
          <a:xfrm rot="0">
            <a:off x="1028700" y="621513"/>
            <a:ext cx="13680302" cy="504750"/>
          </a:xfrm>
          <a:prstGeom prst="rect">
            <a:avLst/>
          </a:prstGeom>
        </p:spPr>
        <p:txBody>
          <a:bodyPr anchor="t" rtlCol="false" tIns="0" lIns="0" bIns="0" rIns="0">
            <a:spAutoFit/>
          </a:bodyPr>
          <a:lstStyle/>
          <a:p>
            <a:pPr algn="l">
              <a:lnSpc>
                <a:spcPts val="4083"/>
              </a:lnSpc>
              <a:spcBef>
                <a:spcPct val="0"/>
              </a:spcBef>
            </a:pPr>
            <a:r>
              <a:rPr lang="en-US" sz="3215" spc="128">
                <a:solidFill>
                  <a:srgbClr val="000000"/>
                </a:solidFill>
                <a:latin typeface="Nunito"/>
                <a:ea typeface="Nunito"/>
                <a:cs typeface="Nunito"/>
                <a:sym typeface="Nunito"/>
              </a:rPr>
              <a:t>Q1: Identifying </a:t>
            </a:r>
            <a:r>
              <a:rPr lang="en-US" b="true" sz="3215" spc="128">
                <a:solidFill>
                  <a:srgbClr val="FF3131"/>
                </a:solidFill>
                <a:latin typeface="Nunito Bold"/>
                <a:ea typeface="Nunito Bold"/>
                <a:cs typeface="Nunito Bold"/>
                <a:sym typeface="Nunito Bold"/>
              </a:rPr>
              <a:t>key predictors</a:t>
            </a:r>
            <a:r>
              <a:rPr lang="en-US" sz="3215" spc="128">
                <a:solidFill>
                  <a:srgbClr val="000000"/>
                </a:solidFill>
                <a:latin typeface="Nunito"/>
                <a:ea typeface="Nunito"/>
                <a:cs typeface="Nunito"/>
                <a:sym typeface="Nunito"/>
              </a:rPr>
              <a:t> of </a:t>
            </a:r>
            <a:r>
              <a:rPr lang="en-US" b="true" sz="3215" spc="128">
                <a:solidFill>
                  <a:srgbClr val="FF3131"/>
                </a:solidFill>
                <a:latin typeface="Nunito Bold"/>
                <a:ea typeface="Nunito Bold"/>
                <a:cs typeface="Nunito Bold"/>
                <a:sym typeface="Nunito Bold"/>
              </a:rPr>
              <a:t>economic downturns </a:t>
            </a:r>
          </a:p>
        </p:txBody>
      </p:sp>
      <p:sp>
        <p:nvSpPr>
          <p:cNvPr name="TextBox 8" id="8"/>
          <p:cNvSpPr txBox="true"/>
          <p:nvPr/>
        </p:nvSpPr>
        <p:spPr>
          <a:xfrm rot="0">
            <a:off x="2716758" y="2822891"/>
            <a:ext cx="2389518" cy="541241"/>
          </a:xfrm>
          <a:prstGeom prst="rect">
            <a:avLst/>
          </a:prstGeom>
        </p:spPr>
        <p:txBody>
          <a:bodyPr anchor="t" rtlCol="false" tIns="0" lIns="0" bIns="0" rIns="0">
            <a:spAutoFit/>
          </a:bodyPr>
          <a:lstStyle/>
          <a:p>
            <a:pPr algn="ctr">
              <a:lnSpc>
                <a:spcPts val="4317"/>
              </a:lnSpc>
              <a:spcBef>
                <a:spcPct val="0"/>
              </a:spcBef>
            </a:pPr>
            <a:r>
              <a:rPr lang="en-US" b="true" sz="3399" spc="135">
                <a:solidFill>
                  <a:srgbClr val="E75A59"/>
                </a:solidFill>
                <a:latin typeface="Nunito Bold"/>
                <a:ea typeface="Nunito Bold"/>
                <a:cs typeface="Nunito Bold"/>
                <a:sym typeface="Nunito Bold"/>
              </a:rPr>
              <a:t>Investment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DAGf1jtHbCc</dc:identifier>
  <dcterms:modified xsi:type="dcterms:W3CDTF">2011-08-01T06:04:30Z</dcterms:modified>
  <cp:revision>1</cp:revision>
  <dc:title>DATABusters-Group18 -finals</dc:title>
</cp:coreProperties>
</file>